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673" r:id="rId5"/>
  </p:sldMasterIdLst>
  <p:notesMasterIdLst>
    <p:notesMasterId r:id="rId60"/>
  </p:notesMasterIdLst>
  <p:sldIdLst>
    <p:sldId id="641" r:id="rId6"/>
    <p:sldId id="680" r:id="rId7"/>
    <p:sldId id="663" r:id="rId8"/>
    <p:sldId id="730" r:id="rId9"/>
    <p:sldId id="735" r:id="rId10"/>
    <p:sldId id="691" r:id="rId11"/>
    <p:sldId id="693" r:id="rId12"/>
    <p:sldId id="694" r:id="rId13"/>
    <p:sldId id="736" r:id="rId14"/>
    <p:sldId id="697" r:id="rId15"/>
    <p:sldId id="695" r:id="rId16"/>
    <p:sldId id="699" r:id="rId17"/>
    <p:sldId id="701" r:id="rId18"/>
    <p:sldId id="700" r:id="rId19"/>
    <p:sldId id="702" r:id="rId20"/>
    <p:sldId id="703" r:id="rId21"/>
    <p:sldId id="748" r:id="rId22"/>
    <p:sldId id="749" r:id="rId23"/>
    <p:sldId id="750" r:id="rId24"/>
    <p:sldId id="731" r:id="rId25"/>
    <p:sldId id="712" r:id="rId26"/>
    <p:sldId id="713" r:id="rId27"/>
    <p:sldId id="714" r:id="rId28"/>
    <p:sldId id="715" r:id="rId29"/>
    <p:sldId id="716" r:id="rId30"/>
    <p:sldId id="717" r:id="rId31"/>
    <p:sldId id="718" r:id="rId32"/>
    <p:sldId id="719" r:id="rId33"/>
    <p:sldId id="740" r:id="rId34"/>
    <p:sldId id="742" r:id="rId35"/>
    <p:sldId id="721" r:id="rId36"/>
    <p:sldId id="743" r:id="rId37"/>
    <p:sldId id="744" r:id="rId38"/>
    <p:sldId id="722" r:id="rId39"/>
    <p:sldId id="745" r:id="rId40"/>
    <p:sldId id="746" r:id="rId41"/>
    <p:sldId id="747" r:id="rId42"/>
    <p:sldId id="741" r:id="rId43"/>
    <p:sldId id="733" r:id="rId44"/>
    <p:sldId id="751" r:id="rId45"/>
    <p:sldId id="685" r:id="rId46"/>
    <p:sldId id="734" r:id="rId47"/>
    <p:sldId id="686" r:id="rId48"/>
    <p:sldId id="704" r:id="rId49"/>
    <p:sldId id="737" r:id="rId50"/>
    <p:sldId id="705" r:id="rId51"/>
    <p:sldId id="706" r:id="rId52"/>
    <p:sldId id="707" r:id="rId53"/>
    <p:sldId id="708" r:id="rId54"/>
    <p:sldId id="709" r:id="rId55"/>
    <p:sldId id="710" r:id="rId56"/>
    <p:sldId id="723" r:id="rId57"/>
    <p:sldId id="724" r:id="rId58"/>
    <p:sldId id="72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Zuver" initials="JZ" lastIdx="6" clrIdx="0">
    <p:extLst>
      <p:ext uri="{19B8F6BF-5375-455C-9EA6-DF929625EA0E}">
        <p15:presenceInfo xmlns:p15="http://schemas.microsoft.com/office/powerpoint/2012/main" userId="S::jzuver@vtmgroup.com::881fd7a5-6c30-4ca4-a6b5-a9e1f854f1f5" providerId="AD"/>
      </p:ext>
    </p:extLst>
  </p:cmAuthor>
  <p:cmAuthor id="2" name="Lori Mesecke" initials="LM" lastIdx="41" clrIdx="1">
    <p:extLst>
      <p:ext uri="{19B8F6BF-5375-455C-9EA6-DF929625EA0E}">
        <p15:presenceInfo xmlns:p15="http://schemas.microsoft.com/office/powerpoint/2012/main" userId="S-1-5-21-1228130778-1155475972-4145888261-1690" providerId="AD"/>
      </p:ext>
    </p:extLst>
  </p:cmAuthor>
  <p:cmAuthor id="3" name="Joe Balich" initials="JB" lastIdx="4" clrIdx="2">
    <p:extLst>
      <p:ext uri="{19B8F6BF-5375-455C-9EA6-DF929625EA0E}">
        <p15:presenceInfo xmlns:p15="http://schemas.microsoft.com/office/powerpoint/2012/main" userId="S-1-5-21-1228130778-1155475972-4145888261-3760" providerId="AD"/>
      </p:ext>
    </p:extLst>
  </p:cmAuthor>
  <p:cmAuthor id="4" name="Lisa Helfer" initials="LH" lastIdx="6" clrIdx="3">
    <p:extLst>
      <p:ext uri="{19B8F6BF-5375-455C-9EA6-DF929625EA0E}">
        <p15:presenceInfo xmlns:p15="http://schemas.microsoft.com/office/powerpoint/2012/main" userId="S::lhelfer@nereus-worldwide.com::f55a9a03-e1ba-4f60-8d24-a9d749e9e344" providerId="AD"/>
      </p:ext>
    </p:extLst>
  </p:cmAuthor>
  <p:cmAuthor id="5" name="Elza Wong" initials="EW" lastIdx="1" clrIdx="4">
    <p:extLst>
      <p:ext uri="{19B8F6BF-5375-455C-9EA6-DF929625EA0E}">
        <p15:presenceInfo xmlns:p15="http://schemas.microsoft.com/office/powerpoint/2012/main" userId="S::ewong@nereus-worldwide.com::8999c870-dd14-4a59-807f-0ddf83f557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5C4"/>
    <a:srgbClr val="ED7D31"/>
    <a:srgbClr val="279989"/>
    <a:srgbClr val="008080"/>
    <a:srgbClr val="25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4E85D-EE84-44B6-90F2-B3863AC4E97C}" v="4" dt="2020-03-11T22:08:51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8" autoAdjust="0"/>
    <p:restoredTop sz="95214" autoAdjust="0"/>
  </p:normalViewPr>
  <p:slideViewPr>
    <p:cSldViewPr snapToGrid="0">
      <p:cViewPr varScale="1">
        <p:scale>
          <a:sx n="64" d="100"/>
          <a:sy n="64" d="100"/>
        </p:scale>
        <p:origin x="5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867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A8D98-E285-477C-AD17-75C3200FFB5F}" type="datetimeFigureOut">
              <a:rPr lang="en-US" smtClean="0"/>
              <a:t>3/12/2020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F8FFC-DC5F-4279-A231-56928B210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1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65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8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63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1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5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2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9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97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58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292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4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36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07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3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64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89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06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14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77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254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2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36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33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2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00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96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2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419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F8FFC-DC5F-4279-A231-56928B21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061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levels of membership are available for participation in CXL</a:t>
            </a:r>
          </a:p>
          <a:p>
            <a:pPr lvl="1"/>
            <a:r>
              <a:rPr lang="en-US" dirty="0"/>
              <a:t>Adopter memberships are free and allow your company to:</a:t>
            </a:r>
          </a:p>
          <a:p>
            <a:pPr lvl="2"/>
            <a:r>
              <a:rPr lang="en-US" dirty="0"/>
              <a:t>Access the final specification releases</a:t>
            </a:r>
          </a:p>
          <a:p>
            <a:pPr lvl="2"/>
            <a:r>
              <a:rPr lang="en-US" dirty="0"/>
              <a:t>Gain IP protection as outlined in the IPR Policy and Membership Agreements</a:t>
            </a:r>
          </a:p>
          <a:p>
            <a:pPr lvl="1"/>
            <a:r>
              <a:rPr lang="en-US" dirty="0"/>
              <a:t>Contributor membership are $20K for the first year and $10K per year each subsequent year with the following added benefits:</a:t>
            </a:r>
          </a:p>
          <a:p>
            <a:pPr lvl="2"/>
            <a:r>
              <a:rPr lang="en-US" dirty="0"/>
              <a:t>Participate in the CXL workgroups</a:t>
            </a:r>
          </a:p>
          <a:p>
            <a:pPr lvl="2"/>
            <a:r>
              <a:rPr lang="en-US" dirty="0"/>
              <a:t>Influence the direction of the technology</a:t>
            </a:r>
          </a:p>
          <a:p>
            <a:pPr lvl="2"/>
            <a:r>
              <a:rPr lang="en-US" dirty="0"/>
              <a:t>Access the intermediate specifications (dot level releases)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16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2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0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406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90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16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77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869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244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67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573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4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5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76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5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2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93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F8FFC-DC5F-4279-A231-56928B2102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4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2A0141-F77A-49A3-B750-39C50647B970}"/>
              </a:ext>
            </a:extLst>
          </p:cNvPr>
          <p:cNvSpPr/>
          <p:nvPr userDrawn="1"/>
        </p:nvSpPr>
        <p:spPr>
          <a:xfrm>
            <a:off x="8829368" y="6076336"/>
            <a:ext cx="2949677" cy="703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596F4-95F1-480A-8C0F-B53B9B99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EFE02-4995-4B1B-9B69-2D46C5BF2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60739-B541-471B-A453-9ED48339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93C95C-5F42-4EE7-ADC5-AF9BF6C84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84" y="353175"/>
            <a:ext cx="4333171" cy="8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1BE-FED8-4CF2-8611-CD3E846A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D1092-3BA0-44BE-A3CB-F9243B96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A226-9A70-48E1-B1A1-927C4A2C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E996-394E-486F-813E-DF83F9CB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1BE-FED8-4CF2-8611-CD3E846A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3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D1092-3BA0-44BE-A3CB-F9243B96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A226-9A70-48E1-B1A1-927C4A2C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E996-394E-486F-813E-DF83F9CB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95D1458-BD85-4B7E-8ADA-5CAD87F24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15476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3000" i="1">
                <a:solidFill>
                  <a:srgbClr val="279989"/>
                </a:solidFill>
              </a:defRPr>
            </a:lvl1pPr>
          </a:lstStyle>
          <a:p>
            <a:pPr lvl="0"/>
            <a:r>
              <a:rPr lang="en-US" dirty="0"/>
              <a:t>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27065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5D9B-B471-45F0-B068-CC17745C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8EF6-1A77-43A4-9A63-11C54964F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1C307-8019-4E4B-9E1D-BDA2CB99D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14622-4F47-4CAA-8280-5738A291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9F5FB-0731-41AD-86D5-22123A22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9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2A0141-F77A-49A3-B750-39C50647B970}"/>
              </a:ext>
            </a:extLst>
          </p:cNvPr>
          <p:cNvSpPr/>
          <p:nvPr userDrawn="1"/>
        </p:nvSpPr>
        <p:spPr>
          <a:xfrm>
            <a:off x="8829368" y="6076336"/>
            <a:ext cx="2949677" cy="703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596F4-95F1-480A-8C0F-B53B9B99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EFE02-4995-4B1B-9B69-2D46C5BF2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60739-B541-471B-A453-9ED48339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93C95C-5F42-4EE7-ADC5-AF9BF6C84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84" y="353175"/>
            <a:ext cx="4333171" cy="8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1BE-FED8-4CF2-8611-CD3E846A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D1092-3BA0-44BE-A3CB-F9243B96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A226-9A70-48E1-B1A1-927C4A2C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E996-394E-486F-813E-DF83F9CB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3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1BE-FED8-4CF2-8611-CD3E846A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3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D1092-3BA0-44BE-A3CB-F9243B96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3A226-9A70-48E1-B1A1-927C4A2C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E996-394E-486F-813E-DF83F9CB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95D1458-BD85-4B7E-8ADA-5CAD87F24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15476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3000" i="1">
                <a:solidFill>
                  <a:srgbClr val="279989"/>
                </a:solidFill>
              </a:defRPr>
            </a:lvl1pPr>
          </a:lstStyle>
          <a:p>
            <a:pPr lvl="0"/>
            <a:r>
              <a:rPr lang="en-US" dirty="0"/>
              <a:t>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11712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5D9B-B471-45F0-B068-CC17745C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8EF6-1A77-43A4-9A63-11C54964F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1C307-8019-4E4B-9E1D-BDA2CB99D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14622-4F47-4CAA-8280-5738A291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9F5FB-0731-41AD-86D5-22123A22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C2B62-95D4-4431-9AAA-90BF1746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34F8A-E689-4D45-B911-21C11DD4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64F07-691B-4667-A280-0BC7588C1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7F07FD-1AE9-442C-B4BF-E2F97C9BC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F9EDB9-E54B-4F72-A954-86470CD71D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997" y="6263149"/>
            <a:ext cx="2331203" cy="4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8" r:id="rId2"/>
    <p:sldLayoutId id="2147483672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998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C2B62-95D4-4431-9AAA-90BF1746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34F8A-E689-4D45-B911-21C11DD4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64F07-691B-4667-A280-0BC7588C1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Confidential  |  CXL Consortium © 2020</a:t>
            </a:r>
          </a:p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7F07FD-1AE9-442C-B4BF-E2F97C9BC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F9EDB9-E54B-4F72-A954-86470CD71D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997" y="6263149"/>
            <a:ext cx="2331203" cy="4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998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f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hyperlink" Target="http://www.computeexpresslink.org/jo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%3A%2F%2Fwww.youtube.com%2Fabout%2Fbrand-resources%2F&amp;psig=AOvVaw0c3Rd9Kw2qZ1mLuvDDkeBs&amp;ust=1583627324298000&amp;source=images&amp;cd=vfe&amp;ved=0CAIQjRxqFwoTCKChzNONh-gCFQAAAAAdAAAAABAM" TargetMode="External"/><Relationship Id="rId5" Type="http://schemas.openxmlformats.org/officeDocument/2006/relationships/hyperlink" Target="http://www.linkedin.com/company/cxl-consortium/" TargetMode="External"/><Relationship Id="rId4" Type="http://schemas.openxmlformats.org/officeDocument/2006/relationships/image" Target="../media/image2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096A-4603-43F6-8335-09A498E2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Compute Express Link™ (CXL):</a:t>
            </a:r>
            <a:br>
              <a:rPr lang="en-US" sz="4800" dirty="0"/>
            </a:br>
            <a:r>
              <a:rPr lang="en-US" sz="4800" dirty="0"/>
              <a:t>Exploring Coherent Memory and Innovative 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CB9A7-8193-4A50-96F5-DC62EA918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537" y="5066291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March 12, 2020</a:t>
            </a:r>
          </a:p>
        </p:txBody>
      </p:sp>
    </p:spTree>
    <p:extLst>
      <p:ext uri="{BB962C8B-B14F-4D97-AF65-F5344CB8AC3E}">
        <p14:creationId xmlns:p14="http://schemas.microsoft.com/office/powerpoint/2010/main" val="43066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Opportunities Enabled by CXL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1032733" y="1364570"/>
            <a:ext cx="1051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an efficient interconnect, CXL opens several opportunities:</a:t>
            </a:r>
          </a:p>
          <a:p>
            <a:endParaRPr lang="en-US" sz="2400" dirty="0"/>
          </a:p>
          <a:p>
            <a:pPr marL="623888" indent="-285750">
              <a:buFont typeface="Arial" panose="020B0604020202020204" pitchFamily="34" charset="0"/>
              <a:buChar char="•"/>
            </a:pPr>
            <a:r>
              <a:rPr lang="en-US" sz="2400" dirty="0"/>
              <a:t>Accelerator Interface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AI &amp; HPC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Computational Storage for Databases, etc.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Accelerators</a:t>
            </a:r>
          </a:p>
          <a:p>
            <a:pPr marL="623888" indent="-285750">
              <a:buFont typeface="Arial" panose="020B0604020202020204" pitchFamily="34" charset="0"/>
              <a:buChar char="•"/>
            </a:pPr>
            <a:r>
              <a:rPr lang="en-US" sz="2400" dirty="0"/>
              <a:t>Memory Interface (for DRAM and storage-class memory, Load/Store memory)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23888" indent="-285750">
              <a:buFont typeface="Arial" panose="020B0604020202020204" pitchFamily="34" charset="0"/>
              <a:buChar char="•"/>
            </a:pPr>
            <a:r>
              <a:rPr lang="en-US" sz="2400" dirty="0"/>
              <a:t>Bridges and Gateways for compute access to components on a larger Fabric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Broader Fabrics for memory, 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Compute disaggregation, and 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Storage-class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23888" indent="-285750">
              <a:buFont typeface="Arial" panose="020B0604020202020204" pitchFamily="34" charset="0"/>
              <a:buChar char="•"/>
            </a:pPr>
            <a:r>
              <a:rPr lang="en-US" sz="2400" dirty="0"/>
              <a:t>New CXL/Memory Form Factor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F2A53-B17B-4FF8-87A1-4C5E7A1A81DC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FE3394-82CD-48F7-801F-D05CE56A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4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F249AF-A0EE-4A70-8F91-A9E4E3FEBEEE}"/>
              </a:ext>
            </a:extLst>
          </p:cNvPr>
          <p:cNvSpPr txBox="1">
            <a:spLocks/>
          </p:cNvSpPr>
          <p:nvPr/>
        </p:nvSpPr>
        <p:spPr>
          <a:xfrm>
            <a:off x="604092" y="680291"/>
            <a:ext cx="10983816" cy="549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799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Compute Express Link™</a:t>
            </a:r>
          </a:p>
          <a:p>
            <a:pPr algn="ctr"/>
            <a:r>
              <a:rPr lang="en-US" dirty="0">
                <a:cs typeface="Calibri Light"/>
              </a:rPr>
              <a:t>CXL 1.1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34AE-7468-40C1-B6CA-C30F645736DE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705B18-39F1-4AC8-89B7-66D06668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2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9883E6-F2DA-48B4-B530-FECBCD983946}"/>
              </a:ext>
            </a:extLst>
          </p:cNvPr>
          <p:cNvSpPr/>
          <p:nvPr/>
        </p:nvSpPr>
        <p:spPr>
          <a:xfrm>
            <a:off x="7095759" y="1184424"/>
            <a:ext cx="4371893" cy="4807586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What is CXL?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355349"/>
            <a:ext cx="57116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runs across the standard PCIe physical layer with </a:t>
            </a:r>
            <a:r>
              <a:rPr lang="en-US" sz="2400" b="1" dirty="0"/>
              <a:t>new protocols</a:t>
            </a:r>
            <a:r>
              <a:rPr lang="en-US" sz="2400" dirty="0"/>
              <a:t> optimized for cache and memory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uses a flexible processor Port that can </a:t>
            </a:r>
            <a:r>
              <a:rPr lang="en-US" sz="2400" b="1" dirty="0"/>
              <a:t>auto-negotiate</a:t>
            </a:r>
            <a:r>
              <a:rPr lang="en-US" sz="2400" dirty="0"/>
              <a:t> to either the standard PCIe transaction protocol or the alternate CXL transaction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generation CXL aligns to 32 GT/s PCIe 5.0 specification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usages expected to be key driver for an aggressive timeline to PCIe 6.0 architecture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EB433E-C437-4E39-9E03-29F5E011E94E}"/>
              </a:ext>
            </a:extLst>
          </p:cNvPr>
          <p:cNvGrpSpPr/>
          <p:nvPr/>
        </p:nvGrpSpPr>
        <p:grpSpPr>
          <a:xfrm>
            <a:off x="7192804" y="1355349"/>
            <a:ext cx="4160996" cy="4487454"/>
            <a:chOff x="775508" y="2505754"/>
            <a:chExt cx="2833231" cy="305551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DA665D4-1D3D-47B7-A28C-FD68D3DFE7FC}"/>
                </a:ext>
              </a:extLst>
            </p:cNvPr>
            <p:cNvGrpSpPr/>
            <p:nvPr/>
          </p:nvGrpSpPr>
          <p:grpSpPr>
            <a:xfrm>
              <a:off x="775508" y="2505754"/>
              <a:ext cx="1090393" cy="513443"/>
              <a:chOff x="3370994" y="934297"/>
              <a:chExt cx="1090393" cy="51344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A434C9-BC5E-402D-9172-83CEA066A04B}"/>
                  </a:ext>
                </a:extLst>
              </p:cNvPr>
              <p:cNvSpPr/>
              <p:nvPr/>
            </p:nvSpPr>
            <p:spPr>
              <a:xfrm>
                <a:off x="3370994" y="934297"/>
                <a:ext cx="1090393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x16 PCIe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Card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D2DFCAC-8986-480C-8FD3-14D778550702}"/>
                  </a:ext>
                </a:extLst>
              </p:cNvPr>
              <p:cNvSpPr/>
              <p:nvPr/>
            </p:nvSpPr>
            <p:spPr>
              <a:xfrm>
                <a:off x="4338940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694C9B0-3EB5-4A56-8CCF-49E47408ADC6}"/>
                  </a:ext>
                </a:extLst>
              </p:cNvPr>
              <p:cNvSpPr/>
              <p:nvPr/>
            </p:nvSpPr>
            <p:spPr>
              <a:xfrm>
                <a:off x="4233773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7408855-CCFA-4592-8CE2-4AA174E7A6A3}"/>
                  </a:ext>
                </a:extLst>
              </p:cNvPr>
              <p:cNvSpPr/>
              <p:nvPr/>
            </p:nvSpPr>
            <p:spPr>
              <a:xfrm>
                <a:off x="4128606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19BCF2C-CFC2-4AA1-BA06-4B0900D1805B}"/>
                  </a:ext>
                </a:extLst>
              </p:cNvPr>
              <p:cNvSpPr/>
              <p:nvPr/>
            </p:nvSpPr>
            <p:spPr>
              <a:xfrm>
                <a:off x="4023439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</p:grpSp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7ADEFB2E-30CF-4C6F-B99F-CE72843A1E78}"/>
                </a:ext>
              </a:extLst>
            </p:cNvPr>
            <p:cNvSpPr/>
            <p:nvPr/>
          </p:nvSpPr>
          <p:spPr>
            <a:xfrm>
              <a:off x="1459703" y="3228549"/>
              <a:ext cx="1529239" cy="257436"/>
            </a:xfrm>
            <a:prstGeom prst="round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Pro"/>
                  <a:ea typeface="+mn-ea"/>
                  <a:cs typeface="+mn-cs"/>
                </a:rPr>
                <a:t>X16 Connector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761C44B-C6EF-4FE6-AE2A-7AFD7880B69A}"/>
                </a:ext>
              </a:extLst>
            </p:cNvPr>
            <p:cNvGrpSpPr/>
            <p:nvPr/>
          </p:nvGrpSpPr>
          <p:grpSpPr>
            <a:xfrm>
              <a:off x="2518346" y="2509376"/>
              <a:ext cx="1090393" cy="513443"/>
              <a:chOff x="3370994" y="934297"/>
              <a:chExt cx="1090393" cy="51344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048D221-11BC-48AD-8DC3-C6212D2E65DB}"/>
                  </a:ext>
                </a:extLst>
              </p:cNvPr>
              <p:cNvSpPr/>
              <p:nvPr/>
            </p:nvSpPr>
            <p:spPr>
              <a:xfrm>
                <a:off x="3370994" y="934297"/>
                <a:ext cx="1090393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x16 CXL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Card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0A84449-815F-449E-A52E-40F8AA07A084}"/>
                  </a:ext>
                </a:extLst>
              </p:cNvPr>
              <p:cNvSpPr/>
              <p:nvPr/>
            </p:nvSpPr>
            <p:spPr>
              <a:xfrm>
                <a:off x="4338940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F2BD7F-9CEE-49FA-BC5E-26A8E8075D87}"/>
                  </a:ext>
                </a:extLst>
              </p:cNvPr>
              <p:cNvSpPr/>
              <p:nvPr/>
            </p:nvSpPr>
            <p:spPr>
              <a:xfrm>
                <a:off x="4233773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30E6EE-4059-4F4E-9AF2-6128C5D79AE1}"/>
                  </a:ext>
                </a:extLst>
              </p:cNvPr>
              <p:cNvSpPr/>
              <p:nvPr/>
            </p:nvSpPr>
            <p:spPr>
              <a:xfrm>
                <a:off x="4128606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E8F5FD0-CB0E-40DD-A33A-BC45BA1AFEA1}"/>
                  </a:ext>
                </a:extLst>
              </p:cNvPr>
              <p:cNvSpPr/>
              <p:nvPr/>
            </p:nvSpPr>
            <p:spPr>
              <a:xfrm>
                <a:off x="4023439" y="1335254"/>
                <a:ext cx="77161" cy="112486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</p:grp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D3031BA3-9CFA-4647-8EF7-337A1C0B3FD8}"/>
                </a:ext>
              </a:extLst>
            </p:cNvPr>
            <p:cNvSpPr/>
            <p:nvPr/>
          </p:nvSpPr>
          <p:spPr>
            <a:xfrm>
              <a:off x="1721270" y="2733136"/>
              <a:ext cx="364813" cy="968048"/>
            </a:xfrm>
            <a:prstGeom prst="arc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91F93A3E-13C9-4C4E-AFFC-33FFE679EE4C}"/>
                </a:ext>
              </a:extLst>
            </p:cNvPr>
            <p:cNvSpPr/>
            <p:nvPr/>
          </p:nvSpPr>
          <p:spPr>
            <a:xfrm flipH="1">
              <a:off x="2277883" y="2733136"/>
              <a:ext cx="349028" cy="975480"/>
            </a:xfrm>
            <a:prstGeom prst="arc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B47552-BD27-4D62-BDDD-35BACE53F6F9}"/>
                </a:ext>
              </a:extLst>
            </p:cNvPr>
            <p:cNvSpPr/>
            <p:nvPr/>
          </p:nvSpPr>
          <p:spPr>
            <a:xfrm>
              <a:off x="1494555" y="4314503"/>
              <a:ext cx="1468461" cy="124676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 Pro"/>
                  <a:ea typeface="+mn-ea"/>
                  <a:cs typeface="+mn-cs"/>
                </a:rPr>
                <a:t>Processor</a:t>
              </a:r>
            </a:p>
          </p:txBody>
        </p:sp>
        <p:sp>
          <p:nvSpPr>
            <p:cNvPr id="32" name="Up-Down Arrow 9">
              <a:extLst>
                <a:ext uri="{FF2B5EF4-FFF2-40B4-BE49-F238E27FC236}">
                  <a16:creationId xmlns:a16="http://schemas.microsoft.com/office/drawing/2014/main" id="{CCD981E4-8370-4CA5-A931-3109627E5359}"/>
                </a:ext>
              </a:extLst>
            </p:cNvPr>
            <p:cNvSpPr/>
            <p:nvPr/>
          </p:nvSpPr>
          <p:spPr>
            <a:xfrm>
              <a:off x="2092020" y="3510293"/>
              <a:ext cx="255630" cy="774275"/>
            </a:xfrm>
            <a:prstGeom prst="upDown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AE383E-4E74-4146-8165-DA55E449662A}"/>
                </a:ext>
              </a:extLst>
            </p:cNvPr>
            <p:cNvSpPr txBox="1"/>
            <p:nvPr/>
          </p:nvSpPr>
          <p:spPr>
            <a:xfrm>
              <a:off x="2338529" y="3632475"/>
              <a:ext cx="976009" cy="57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Arial" panose="020B0604020202020204" pitchFamily="34" charset="0"/>
                </a:rPr>
                <a:t>PCIe channel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SERDES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Connector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etc.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E099259-9CD9-4B32-8968-EAEF4D1AA644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2A7936D0-BB72-4C91-B7DE-D64358C1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325D72-71BD-4965-8EBF-FA3B8EB52D42}"/>
              </a:ext>
            </a:extLst>
          </p:cNvPr>
          <p:cNvSpPr/>
          <p:nvPr/>
        </p:nvSpPr>
        <p:spPr>
          <a:xfrm>
            <a:off x="582257" y="2392084"/>
            <a:ext cx="11027485" cy="384096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Protocols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CXL transaction layer comprises three dynamically multiplexed protocols on a single Link: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CXL</a:t>
            </a:r>
            <a:r>
              <a:rPr lang="en-US" sz="1600" b="1" dirty="0"/>
              <a:t>.io </a:t>
            </a:r>
            <a:r>
              <a:rPr lang="en-US" sz="1600" dirty="0"/>
              <a:t>– Discovery, configuration, register access, interrupts, RAS, etc. (similar to PCIe)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CXL</a:t>
            </a:r>
            <a:r>
              <a:rPr lang="en-US" sz="1600" b="1" dirty="0" err="1"/>
              <a:t>.cache</a:t>
            </a:r>
            <a:r>
              <a:rPr lang="en-US" sz="1600" b="1" dirty="0"/>
              <a:t> </a:t>
            </a:r>
            <a:r>
              <a:rPr lang="en-US" sz="1600" dirty="0"/>
              <a:t>– Device access to processor-attached memory more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CXL</a:t>
            </a:r>
            <a:r>
              <a:rPr lang="en-US" sz="1600" b="1" dirty="0" err="1"/>
              <a:t>.memory</a:t>
            </a:r>
            <a:r>
              <a:rPr lang="en-US" sz="1600" b="1" dirty="0"/>
              <a:t> </a:t>
            </a:r>
            <a:r>
              <a:rPr lang="en-US" sz="1600" dirty="0"/>
              <a:t>– Processor access to device-attached memory</a:t>
            </a:r>
            <a:endParaRPr lang="en-US" sz="2400" dirty="0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05DAC3A-F713-4868-BC81-F55BC0456D54}"/>
              </a:ext>
            </a:extLst>
          </p:cNvPr>
          <p:cNvGrpSpPr/>
          <p:nvPr/>
        </p:nvGrpSpPr>
        <p:grpSpPr>
          <a:xfrm>
            <a:off x="1289857" y="2485084"/>
            <a:ext cx="9869410" cy="3747968"/>
            <a:chOff x="1289857" y="2485084"/>
            <a:chExt cx="9869410" cy="37479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4A4BEA-B199-46A2-A64A-8B2C1DD6DA14}"/>
                </a:ext>
              </a:extLst>
            </p:cNvPr>
            <p:cNvGrpSpPr/>
            <p:nvPr/>
          </p:nvGrpSpPr>
          <p:grpSpPr>
            <a:xfrm>
              <a:off x="1289857" y="2485084"/>
              <a:ext cx="9869410" cy="3747968"/>
              <a:chOff x="1289857" y="2485084"/>
              <a:chExt cx="9869410" cy="3747968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6B198C21-6B92-4C4B-9E31-13EAD475403F}"/>
                  </a:ext>
                </a:extLst>
              </p:cNvPr>
              <p:cNvSpPr txBox="1"/>
              <p:nvPr/>
            </p:nvSpPr>
            <p:spPr>
              <a:xfrm>
                <a:off x="3500742" y="2487065"/>
                <a:ext cx="53703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ntel Clear Pro"/>
                    <a:ea typeface="+mn-ea"/>
                    <a:cs typeface="Neo Sans Intel"/>
                  </a:rPr>
                  <a:t>CXL Link dynamically  </a:t>
                </a:r>
                <a:r>
                  <a:rPr lang="en-US" sz="1400" kern="0" dirty="0">
                    <a:solidFill>
                      <a:srgbClr val="FFFF00"/>
                    </a:solidFill>
                    <a:latin typeface="Intel Clear Pro"/>
                    <a:cs typeface="Neo Sans Intel"/>
                  </a:rPr>
                  <a:t>m</a:t>
                </a:r>
                <a:r>
                  <a:rPr kumimoji="0" lang="en-US" sz="140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ntel Clear Pro"/>
                    <a:ea typeface="+mn-ea"/>
                    <a:cs typeface="Neo Sans Intel"/>
                  </a:rPr>
                  <a:t>ultiplexes</a:t>
                </a:r>
                <a:r>
                  <a:rPr kumimoji="0" 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ntel Clear Pro"/>
                    <a:ea typeface="+mn-ea"/>
                    <a:cs typeface="Neo Sans Intel"/>
                  </a:rPr>
                  <a:t>  IO,  Cache,  and  Memory Protocols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dirty="0">
                    <a:solidFill>
                      <a:srgbClr val="FFFF00"/>
                    </a:solidFill>
                    <a:latin typeface="Intel Clear Pro"/>
                    <a:cs typeface="Neo Sans Intel"/>
                  </a:rPr>
                  <a:t>in Flit Format on PCIe PHY Layer</a:t>
                </a:r>
                <a:endPara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ntel Clear Pro"/>
                  <a:cs typeface="Neo Sans Intel"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BFD824F7-C7B9-4B32-B867-4CCB9DD1C1A6}"/>
                  </a:ext>
                </a:extLst>
              </p:cNvPr>
              <p:cNvGrpSpPr/>
              <p:nvPr/>
            </p:nvGrpSpPr>
            <p:grpSpPr>
              <a:xfrm>
                <a:off x="1289857" y="2485084"/>
                <a:ext cx="9869410" cy="3213075"/>
                <a:chOff x="1267164" y="2783465"/>
                <a:chExt cx="9869410" cy="3213075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6F53462B-466E-4A93-AB6C-D414B8364CF3}"/>
                    </a:ext>
                  </a:extLst>
                </p:cNvPr>
                <p:cNvSpPr/>
                <p:nvPr/>
              </p:nvSpPr>
              <p:spPr>
                <a:xfrm>
                  <a:off x="1267164" y="3393438"/>
                  <a:ext cx="4197822" cy="2603102"/>
                </a:xfrm>
                <a:prstGeom prst="rect">
                  <a:avLst/>
                </a:prstGeom>
                <a:solidFill>
                  <a:schemeClr val="tx2">
                    <a:alpha val="75000"/>
                  </a:schemeClr>
                </a:solidFill>
                <a:ln w="19050" cap="sq">
                  <a:gradFill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53000">
                        <a:schemeClr val="tx2">
                          <a:lumMod val="60000"/>
                          <a:lumOff val="40000"/>
                          <a:alpha val="0"/>
                        </a:schemeClr>
                      </a:gs>
                      <a:gs pos="100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miter lim="800000"/>
                </a:ln>
              </p:spPr>
              <p:txBody>
                <a:bodyPr anchor="b" anchorCtr="0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Intel Clear" panose="020B0604020203020204" pitchFamily="34" charset="0"/>
                    </a:rPr>
                    <a:t>Accelerator</a:t>
                  </a: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512F9702-8938-4762-9B51-D73FA813E1AA}"/>
                    </a:ext>
                  </a:extLst>
                </p:cNvPr>
                <p:cNvSpPr/>
                <p:nvPr/>
              </p:nvSpPr>
              <p:spPr>
                <a:xfrm>
                  <a:off x="1549307" y="4917075"/>
                  <a:ext cx="3657600" cy="67791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45720" r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Accelerator Logic</a:t>
                  </a:r>
                </a:p>
              </p:txBody>
            </p:sp>
            <p:sp>
              <p:nvSpPr>
                <p:cNvPr id="218" name="Rectangle: Top Corners Rounded 217">
                  <a:extLst>
                    <a:ext uri="{FF2B5EF4-FFF2-40B4-BE49-F238E27FC236}">
                      <a16:creationId xmlns:a16="http://schemas.microsoft.com/office/drawing/2014/main" id="{7CBF3087-24C3-471B-92A3-2604414D62B6}"/>
                    </a:ext>
                  </a:extLst>
                </p:cNvPr>
                <p:cNvSpPr/>
                <p:nvPr/>
              </p:nvSpPr>
              <p:spPr>
                <a:xfrm>
                  <a:off x="1549306" y="3396683"/>
                  <a:ext cx="3657600" cy="25809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9" name="Straight Arrow Connector 218">
                  <a:extLst>
                    <a:ext uri="{FF2B5EF4-FFF2-40B4-BE49-F238E27FC236}">
                      <a16:creationId xmlns:a16="http://schemas.microsoft.com/office/drawing/2014/main" id="{312F5D2C-49B6-4384-9434-A4674E408257}"/>
                    </a:ext>
                  </a:extLst>
                </p:cNvPr>
                <p:cNvCxnSpPr/>
                <p:nvPr/>
              </p:nvCxnSpPr>
              <p:spPr>
                <a:xfrm>
                  <a:off x="1648250" y="3654782"/>
                  <a:ext cx="0" cy="130349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143A2F55-80EF-45C5-A301-6D62A01E6027}"/>
                    </a:ext>
                  </a:extLst>
                </p:cNvPr>
                <p:cNvSpPr txBox="1"/>
                <p:nvPr/>
              </p:nvSpPr>
              <p:spPr>
                <a:xfrm>
                  <a:off x="1644203" y="3676424"/>
                  <a:ext cx="1083951" cy="12618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CXL.io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Discovery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Register Access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Configuration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Initialization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Interrupts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DMA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ATS</a:t>
                  </a:r>
                </a:p>
              </p:txBody>
            </p:sp>
            <p:cxnSp>
              <p:nvCxnSpPr>
                <p:cNvPr id="221" name="Straight Arrow Connector 220">
                  <a:extLst>
                    <a:ext uri="{FF2B5EF4-FFF2-40B4-BE49-F238E27FC236}">
                      <a16:creationId xmlns:a16="http://schemas.microsoft.com/office/drawing/2014/main" id="{B9203693-3BCB-4FDD-8414-E7F8105455DF}"/>
                    </a:ext>
                  </a:extLst>
                </p:cNvPr>
                <p:cNvCxnSpPr/>
                <p:nvPr/>
              </p:nvCxnSpPr>
              <p:spPr>
                <a:xfrm>
                  <a:off x="3094687" y="3649069"/>
                  <a:ext cx="8095" cy="130921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F9B4E238-1D44-4AE5-BC22-F52D13A4590E}"/>
                    </a:ext>
                  </a:extLst>
                </p:cNvPr>
                <p:cNvSpPr txBox="1"/>
                <p:nvPr/>
              </p:nvSpPr>
              <p:spPr>
                <a:xfrm>
                  <a:off x="3061173" y="3676424"/>
                  <a:ext cx="1175322" cy="530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CXL.cache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A300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endParaRPr>
                </a:p>
                <a:p>
                  <a:pPr>
                    <a:lnSpc>
                      <a:spcPct val="95000"/>
                    </a:lnSpc>
                    <a:defRPr/>
                  </a:pPr>
                  <a:r>
                    <a:rPr lang="en-US" sz="1000" kern="0" dirty="0">
                      <a:solidFill>
                        <a:prstClr val="white"/>
                      </a:solidFill>
                      <a:cs typeface="Neo Sans Intel"/>
                    </a:rPr>
                    <a:t>Memory Flows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Coherent Requests</a:t>
                  </a:r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249D09A8-1953-475E-9831-A998B07CDA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44669" y="5025142"/>
                  <a:ext cx="914400" cy="46817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Optional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Device Memory</a:t>
                  </a:r>
                </a:p>
              </p:txBody>
            </p:sp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7B97C048-6D6E-4FE0-BB02-6CDC8F98C37C}"/>
                    </a:ext>
                  </a:extLst>
                </p:cNvPr>
                <p:cNvCxnSpPr/>
                <p:nvPr/>
              </p:nvCxnSpPr>
              <p:spPr>
                <a:xfrm>
                  <a:off x="4340294" y="3656730"/>
                  <a:ext cx="16462" cy="130155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E156CBB1-E90F-4E39-A5EA-11EFFE8C8D7F}"/>
                    </a:ext>
                  </a:extLst>
                </p:cNvPr>
                <p:cNvSpPr txBox="1"/>
                <p:nvPr/>
              </p:nvSpPr>
              <p:spPr>
                <a:xfrm>
                  <a:off x="4325813" y="3676424"/>
                  <a:ext cx="1029449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CXL.memory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Memory Flows</a:t>
                  </a:r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8C65F873-A0D1-4C58-ACC2-6065039A03B7}"/>
                    </a:ext>
                  </a:extLst>
                </p:cNvPr>
                <p:cNvSpPr/>
                <p:nvPr/>
              </p:nvSpPr>
              <p:spPr>
                <a:xfrm>
                  <a:off x="6938752" y="3392238"/>
                  <a:ext cx="4197822" cy="2604252"/>
                </a:xfrm>
                <a:prstGeom prst="rect">
                  <a:avLst/>
                </a:prstGeom>
                <a:solidFill>
                  <a:schemeClr val="tx2">
                    <a:alpha val="75000"/>
                  </a:schemeClr>
                </a:solidFill>
                <a:ln w="19050" cap="sq">
                  <a:gradFill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53000">
                        <a:schemeClr val="tx2">
                          <a:lumMod val="60000"/>
                          <a:lumOff val="40000"/>
                          <a:alpha val="0"/>
                        </a:schemeClr>
                      </a:gs>
                      <a:gs pos="100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miter lim="800000"/>
                </a:ln>
              </p:spPr>
              <p:txBody>
                <a:bodyPr anchor="b" anchorCtr="0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Intel Clear" panose="020B0604020203020204" pitchFamily="34" charset="0"/>
                    </a:rPr>
                    <a:t>Host Processor</a:t>
                  </a:r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4BF8848E-64C9-4BC9-A798-5AC13A33262A}"/>
                    </a:ext>
                  </a:extLst>
                </p:cNvPr>
                <p:cNvSpPr/>
                <p:nvPr/>
              </p:nvSpPr>
              <p:spPr>
                <a:xfrm>
                  <a:off x="7220894" y="4127316"/>
                  <a:ext cx="2218001" cy="67791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Coherence and Memory Logic</a:t>
                  </a:r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0359DE2D-1E6D-4114-8FC1-E122F9BBA9AF}"/>
                    </a:ext>
                  </a:extLst>
                </p:cNvPr>
                <p:cNvSpPr/>
                <p:nvPr/>
              </p:nvSpPr>
              <p:spPr>
                <a:xfrm>
                  <a:off x="9781214" y="4127316"/>
                  <a:ext cx="1097280" cy="67791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45720" r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PCIe/CXL.io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Logic</a:t>
                  </a:r>
                </a:p>
              </p:txBody>
            </p:sp>
            <p:sp>
              <p:nvSpPr>
                <p:cNvPr id="229" name="Rectangle: Top Corners Rounded 228">
                  <a:extLst>
                    <a:ext uri="{FF2B5EF4-FFF2-40B4-BE49-F238E27FC236}">
                      <a16:creationId xmlns:a16="http://schemas.microsoft.com/office/drawing/2014/main" id="{4891A0E9-5F7C-4ED2-A337-599466A391E5}"/>
                    </a:ext>
                  </a:extLst>
                </p:cNvPr>
                <p:cNvSpPr/>
                <p:nvPr/>
              </p:nvSpPr>
              <p:spPr>
                <a:xfrm>
                  <a:off x="7220894" y="3395137"/>
                  <a:ext cx="3657600" cy="25809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0" name="Straight Arrow Connector 229">
                  <a:extLst>
                    <a:ext uri="{FF2B5EF4-FFF2-40B4-BE49-F238E27FC236}">
                      <a16:creationId xmlns:a16="http://schemas.microsoft.com/office/drawing/2014/main" id="{42889FCC-DEAD-415A-BA85-57B3306EAEA8}"/>
                    </a:ext>
                  </a:extLst>
                </p:cNvPr>
                <p:cNvCxnSpPr/>
                <p:nvPr/>
              </p:nvCxnSpPr>
              <p:spPr>
                <a:xfrm flipV="1">
                  <a:off x="9329964" y="4466272"/>
                  <a:ext cx="548640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9832A40C-35C3-462E-AC4E-70611E2777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44669" y="4232427"/>
                  <a:ext cx="914400" cy="468176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Host </a:t>
                  </a:r>
                  <a:b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</a:b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Memory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207D4C0-4AFB-4161-93D1-DEEBA55B927F}"/>
                    </a:ext>
                  </a:extLst>
                </p:cNvPr>
                <p:cNvSpPr txBox="1"/>
                <p:nvPr/>
              </p:nvSpPr>
              <p:spPr>
                <a:xfrm>
                  <a:off x="7841055" y="3776950"/>
                  <a:ext cx="79380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CXL.cache</a:t>
                  </a:r>
                </a:p>
              </p:txBody>
            </p:sp>
            <p:cxnSp>
              <p:nvCxnSpPr>
                <p:cNvPr id="233" name="Straight Arrow Connector 232">
                  <a:extLst>
                    <a:ext uri="{FF2B5EF4-FFF2-40B4-BE49-F238E27FC236}">
                      <a16:creationId xmlns:a16="http://schemas.microsoft.com/office/drawing/2014/main" id="{6A6F4B2B-3F2E-44C7-AC1A-BD75F4A6A2E3}"/>
                    </a:ext>
                  </a:extLst>
                </p:cNvPr>
                <p:cNvCxnSpPr>
                  <a:cxnSpLocks/>
                  <a:stCxn id="223" idx="1"/>
                  <a:endCxn id="217" idx="3"/>
                </p:cNvCxnSpPr>
                <p:nvPr/>
              </p:nvCxnSpPr>
              <p:spPr>
                <a:xfrm flipH="1" flipV="1">
                  <a:off x="5206907" y="5256031"/>
                  <a:ext cx="537762" cy="32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233781BF-0B63-4D96-A84A-88486939ECC3}"/>
                    </a:ext>
                  </a:extLst>
                </p:cNvPr>
                <p:cNvSpPr txBox="1"/>
                <p:nvPr/>
              </p:nvSpPr>
              <p:spPr>
                <a:xfrm>
                  <a:off x="8839244" y="3776950"/>
                  <a:ext cx="94769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CXL.memory</a:t>
                  </a:r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A036C92D-C131-4AD5-9F1B-9DC76951D9CE}"/>
                    </a:ext>
                  </a:extLst>
                </p:cNvPr>
                <p:cNvSpPr/>
                <p:nvPr/>
              </p:nvSpPr>
              <p:spPr>
                <a:xfrm>
                  <a:off x="7220894" y="4981711"/>
                  <a:ext cx="1097280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CPU Core</a:t>
                  </a:r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EAB4E5D9-9A20-44F4-9900-CBD311B35C13}"/>
                    </a:ext>
                  </a:extLst>
                </p:cNvPr>
                <p:cNvSpPr/>
                <p:nvPr/>
              </p:nvSpPr>
              <p:spPr>
                <a:xfrm>
                  <a:off x="8344240" y="4981711"/>
                  <a:ext cx="1097280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CPU Core</a:t>
                  </a:r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6CED8D5D-799F-41EC-811F-F1A00DF83346}"/>
                    </a:ext>
                  </a:extLst>
                </p:cNvPr>
                <p:cNvSpPr/>
                <p:nvPr/>
              </p:nvSpPr>
              <p:spPr>
                <a:xfrm>
                  <a:off x="9781214" y="4981711"/>
                  <a:ext cx="1097280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Internal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IO Devices</a:t>
                  </a:r>
                </a:p>
              </p:txBody>
            </p: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8A1C95FB-F8A9-43AF-B357-E1D6E8874830}"/>
                    </a:ext>
                  </a:extLst>
                </p:cNvPr>
                <p:cNvGrpSpPr/>
                <p:nvPr/>
              </p:nvGrpSpPr>
              <p:grpSpPr>
                <a:xfrm>
                  <a:off x="7879950" y="4691678"/>
                  <a:ext cx="2451820" cy="290033"/>
                  <a:chOff x="7879950" y="4195723"/>
                  <a:chExt cx="2451820" cy="307640"/>
                </a:xfrm>
              </p:grpSpPr>
              <p:cxnSp>
                <p:nvCxnSpPr>
                  <p:cNvPr id="246" name="Straight Arrow Connector 245">
                    <a:extLst>
                      <a:ext uri="{FF2B5EF4-FFF2-40B4-BE49-F238E27FC236}">
                        <a16:creationId xmlns:a16="http://schemas.microsoft.com/office/drawing/2014/main" id="{22D9D082-28D7-4ED6-B835-AE0C1BFBDF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9950" y="4218564"/>
                    <a:ext cx="0" cy="284796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247" name="Straight Arrow Connector 246">
                    <a:extLst>
                      <a:ext uri="{FF2B5EF4-FFF2-40B4-BE49-F238E27FC236}">
                        <a16:creationId xmlns:a16="http://schemas.microsoft.com/office/drawing/2014/main" id="{AB562FC7-9C14-445E-9FE1-320A5C1C7FD9}"/>
                      </a:ext>
                    </a:extLst>
                  </p:cNvPr>
                  <p:cNvCxnSpPr>
                    <a:cxnSpLocks/>
                    <a:endCxn id="236" idx="0"/>
                  </p:cNvCxnSpPr>
                  <p:nvPr/>
                </p:nvCxnSpPr>
                <p:spPr>
                  <a:xfrm flipH="1">
                    <a:off x="8892880" y="4195723"/>
                    <a:ext cx="1916" cy="30764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248" name="Straight Arrow Connector 247">
                    <a:extLst>
                      <a:ext uri="{FF2B5EF4-FFF2-40B4-BE49-F238E27FC236}">
                        <a16:creationId xmlns:a16="http://schemas.microsoft.com/office/drawing/2014/main" id="{751F82B1-74DC-4F98-A1CD-8B07ADBB7AB8}"/>
                      </a:ext>
                    </a:extLst>
                  </p:cNvPr>
                  <p:cNvCxnSpPr>
                    <a:cxnSpLocks/>
                    <a:endCxn id="237" idx="0"/>
                  </p:cNvCxnSpPr>
                  <p:nvPr/>
                </p:nvCxnSpPr>
                <p:spPr>
                  <a:xfrm flipH="1">
                    <a:off x="10329854" y="4195723"/>
                    <a:ext cx="1916" cy="30764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564AE2F0-1A0C-4BAE-9C00-029C9F52A10B}"/>
                    </a:ext>
                  </a:extLst>
                </p:cNvPr>
                <p:cNvGrpSpPr/>
                <p:nvPr/>
              </p:nvGrpSpPr>
              <p:grpSpPr>
                <a:xfrm>
                  <a:off x="7876118" y="3547990"/>
                  <a:ext cx="2455652" cy="579332"/>
                  <a:chOff x="7876118" y="3076348"/>
                  <a:chExt cx="2455652" cy="330808"/>
                </a:xfrm>
              </p:grpSpPr>
              <p:cxnSp>
                <p:nvCxnSpPr>
                  <p:cNvPr id="243" name="Straight Arrow Connector 242">
                    <a:extLst>
                      <a:ext uri="{FF2B5EF4-FFF2-40B4-BE49-F238E27FC236}">
                        <a16:creationId xmlns:a16="http://schemas.microsoft.com/office/drawing/2014/main" id="{900BD7FB-337B-4B08-9DDD-243EFA4731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76118" y="3076348"/>
                    <a:ext cx="3832" cy="330806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244" name="Straight Arrow Connector 243">
                    <a:extLst>
                      <a:ext uri="{FF2B5EF4-FFF2-40B4-BE49-F238E27FC236}">
                        <a16:creationId xmlns:a16="http://schemas.microsoft.com/office/drawing/2014/main" id="{A4A588EF-14D6-4188-9686-4B3DD0157A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94796" y="3076348"/>
                    <a:ext cx="0" cy="330806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245" name="Straight Arrow Connector 244">
                    <a:extLst>
                      <a:ext uri="{FF2B5EF4-FFF2-40B4-BE49-F238E27FC236}">
                        <a16:creationId xmlns:a16="http://schemas.microsoft.com/office/drawing/2014/main" id="{D5150A84-4669-43B1-BD0B-F9A5DF33A9F1}"/>
                      </a:ext>
                    </a:extLst>
                  </p:cNvPr>
                  <p:cNvCxnSpPr>
                    <a:cxnSpLocks/>
                    <a:endCxn id="228" idx="0"/>
                  </p:cNvCxnSpPr>
                  <p:nvPr/>
                </p:nvCxnSpPr>
                <p:spPr>
                  <a:xfrm flipH="1">
                    <a:off x="10329854" y="3076348"/>
                    <a:ext cx="1916" cy="330808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</p:grp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702AAE77-5908-4E69-9CB0-67739A1CA12F}"/>
                    </a:ext>
                  </a:extLst>
                </p:cNvPr>
                <p:cNvSpPr txBox="1"/>
                <p:nvPr/>
              </p:nvSpPr>
              <p:spPr>
                <a:xfrm>
                  <a:off x="10304232" y="3776950"/>
                  <a:ext cx="56618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A3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CXL.io</a:t>
                  </a:r>
                </a:p>
              </p:txBody>
            </p:sp>
            <p:cxnSp>
              <p:nvCxnSpPr>
                <p:cNvPr id="241" name="Straight Arrow Connector 240">
                  <a:extLst>
                    <a:ext uri="{FF2B5EF4-FFF2-40B4-BE49-F238E27FC236}">
                      <a16:creationId xmlns:a16="http://schemas.microsoft.com/office/drawing/2014/main" id="{CB062FE1-8442-49C7-896E-B903414F2120}"/>
                    </a:ext>
                  </a:extLst>
                </p:cNvPr>
                <p:cNvCxnSpPr>
                  <a:cxnSpLocks/>
                  <a:stCxn id="231" idx="3"/>
                  <a:endCxn id="227" idx="1"/>
                </p:cNvCxnSpPr>
                <p:nvPr/>
              </p:nvCxnSpPr>
              <p:spPr>
                <a:xfrm flipV="1">
                  <a:off x="6659069" y="4466273"/>
                  <a:ext cx="561825" cy="24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3E242D6-5A75-490A-8435-F93189030277}"/>
                    </a:ext>
                  </a:extLst>
                </p:cNvPr>
                <p:cNvSpPr/>
                <p:nvPr/>
              </p:nvSpPr>
              <p:spPr>
                <a:xfrm>
                  <a:off x="3307244" y="2783465"/>
                  <a:ext cx="5742450" cy="596766"/>
                </a:xfrm>
                <a:custGeom>
                  <a:avLst/>
                  <a:gdLst>
                    <a:gd name="connsiteX0" fmla="*/ 0 w 5794408"/>
                    <a:gd name="connsiteY0" fmla="*/ 596766 h 596766"/>
                    <a:gd name="connsiteX1" fmla="*/ 0 w 5794408"/>
                    <a:gd name="connsiteY1" fmla="*/ 0 h 596766"/>
                    <a:gd name="connsiteX2" fmla="*/ 5794408 w 5794408"/>
                    <a:gd name="connsiteY2" fmla="*/ 0 h 596766"/>
                    <a:gd name="connsiteX3" fmla="*/ 5794408 w 5794408"/>
                    <a:gd name="connsiteY3" fmla="*/ 587141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94408" h="596766">
                      <a:moveTo>
                        <a:pt x="0" y="596766"/>
                      </a:moveTo>
                      <a:lnTo>
                        <a:pt x="0" y="0"/>
                      </a:lnTo>
                      <a:lnTo>
                        <a:pt x="5794408" y="0"/>
                      </a:lnTo>
                      <a:lnTo>
                        <a:pt x="5794408" y="587141"/>
                      </a:lnTo>
                    </a:path>
                  </a:pathLst>
                </a:custGeom>
                <a:ln w="38100" cap="sq">
                  <a:solidFill>
                    <a:schemeClr val="accent2"/>
                  </a:solidFill>
                  <a:miter lim="800000"/>
                  <a:headEnd type="arrow"/>
                  <a:tailEnd type="arrow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9" name="Content Placeholder 4">
                <a:extLst>
                  <a:ext uri="{FF2B5EF4-FFF2-40B4-BE49-F238E27FC236}">
                    <a16:creationId xmlns:a16="http://schemas.microsoft.com/office/drawing/2014/main" id="{0E2416E7-2D24-46A5-AE0F-8063C6A803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4891" y="5663457"/>
                <a:ext cx="1537300" cy="56959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609585" rtl="0" eaLnBrk="1" latinLnBrk="0" hangingPunct="1">
                  <a:spcBef>
                    <a:spcPts val="1600"/>
                  </a:spcBef>
                  <a:spcAft>
                    <a:spcPts val="0"/>
                  </a:spcAft>
                  <a:buFont typeface="Wingdings" panose="05000000000000000000" pitchFamily="2" charset="2"/>
                  <a:buNone/>
                  <a:defRPr sz="2400" b="0" kern="1200">
                    <a:solidFill>
                      <a:schemeClr val="bg1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1pPr>
                <a:lvl2pPr marL="300559" indent="-300559" algn="l" defTabSz="609585" rtl="0" eaLnBrk="1" latinLnBrk="0" hangingPunct="1">
                  <a:spcBef>
                    <a:spcPts val="1600"/>
                  </a:spcBef>
                  <a:buFont typeface="Wingdings" charset="2"/>
                  <a:buChar char="§"/>
                  <a:defRPr sz="2133" kern="1200" baseline="0">
                    <a:solidFill>
                      <a:schemeClr val="bg1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2pPr>
                <a:lvl3pPr marL="761981" indent="-304792" algn="l" defTabSz="609585" rtl="0" eaLnBrk="1" latinLnBrk="0" hangingPunct="1">
                  <a:spcBef>
                    <a:spcPts val="1067"/>
                  </a:spcBef>
                  <a:buFont typeface="Intel Clear" panose="020B0604020203020204" pitchFamily="34" charset="0"/>
                  <a:buChar char="–"/>
                  <a:defRPr sz="2133" kern="1200">
                    <a:solidFill>
                      <a:schemeClr val="bg1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3pPr>
                <a:lvl4pPr marL="1293252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67" kern="1200">
                    <a:solidFill>
                      <a:schemeClr val="bg1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4pPr>
                <a:lvl5pPr marL="1758907" indent="-304792" algn="l" defTabSz="609585" rtl="0" eaLnBrk="1" latinLnBrk="0" hangingPunct="1">
                  <a:spcBef>
                    <a:spcPct val="20000"/>
                  </a:spcBef>
                  <a:buFont typeface="Intel Clear" panose="020B0604020203020204" pitchFamily="34" charset="0"/>
                  <a:buChar char="–"/>
                  <a:defRPr sz="1867" kern="1200">
                    <a:solidFill>
                      <a:schemeClr val="bg1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Intel Clear Pro"/>
                    <a:ea typeface="+mn-ea"/>
                    <a:cs typeface="Intel Clear" panose="020B0604020203020204" pitchFamily="34" charset="0"/>
                  </a:rPr>
                  <a:t>Converged Memory</a:t>
                </a:r>
              </a:p>
            </p:txBody>
          </p:sp>
        </p:grp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8233F03-F68A-440D-B2DC-29EE7A9FC13E}"/>
                </a:ext>
              </a:extLst>
            </p:cNvPr>
            <p:cNvSpPr/>
            <p:nvPr/>
          </p:nvSpPr>
          <p:spPr>
            <a:xfrm>
              <a:off x="5558156" y="3404430"/>
              <a:ext cx="1332822" cy="237113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AEE84C9-ADE6-4B58-8013-5BCACDAB9CCD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E39A8E18-ED19-456E-8006-2CCB5776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325D72-71BD-4965-8EBF-FA3B8EB52D42}"/>
              </a:ext>
            </a:extLst>
          </p:cNvPr>
          <p:cNvSpPr/>
          <p:nvPr/>
        </p:nvSpPr>
        <p:spPr>
          <a:xfrm>
            <a:off x="582258" y="2235198"/>
            <a:ext cx="11027485" cy="3760042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Heterogeneous Computing, Revisited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CXL enables a more fluid and </a:t>
            </a:r>
            <a:r>
              <a:rPr lang="en-US" sz="2000" b="1" dirty="0"/>
              <a:t>flexible memory model:</a:t>
            </a:r>
          </a:p>
          <a:p>
            <a:r>
              <a:rPr lang="en-US" sz="2000" dirty="0"/>
              <a:t>Single, common, memory address space across processors and devices to enhance PCIe architecture for</a:t>
            </a:r>
            <a:r>
              <a:rPr lang="en-US" sz="2000" b="1" dirty="0"/>
              <a:t> heterogeneous </a:t>
            </a:r>
            <a:r>
              <a:rPr lang="en-US" sz="2000" dirty="0"/>
              <a:t>computing and server </a:t>
            </a:r>
            <a:r>
              <a:rPr lang="en-US" sz="2000" b="1" dirty="0"/>
              <a:t>disaggregation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F8B4F-E022-4AF5-8C94-7C0F79A78097}"/>
              </a:ext>
            </a:extLst>
          </p:cNvPr>
          <p:cNvSpPr txBox="1"/>
          <p:nvPr/>
        </p:nvSpPr>
        <p:spPr>
          <a:xfrm>
            <a:off x="655122" y="2830875"/>
            <a:ext cx="3761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Low-latency, </a:t>
            </a:r>
            <a:r>
              <a:rPr lang="en-US" dirty="0">
                <a:solidFill>
                  <a:srgbClr val="FFFF00"/>
                </a:solidFill>
              </a:rPr>
              <a:t>Load/Store</a:t>
            </a:r>
            <a:r>
              <a:rPr lang="en-US" dirty="0">
                <a:solidFill>
                  <a:schemeClr val="bg1"/>
                </a:solidFill>
              </a:rPr>
              <a:t> access to memory: Host to Device and Device to Host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User-level &amp; Kernel-level            </a:t>
            </a:r>
            <a:r>
              <a:rPr lang="en-US" dirty="0">
                <a:solidFill>
                  <a:srgbClr val="FFFF00"/>
                </a:solidFill>
              </a:rPr>
              <a:t>data access and data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efficient population and update of operands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efficient extraction of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Memory resource “borrowing”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B5061A8-B08E-4E91-909F-8975CD8C33D5}"/>
              </a:ext>
            </a:extLst>
          </p:cNvPr>
          <p:cNvGrpSpPr/>
          <p:nvPr/>
        </p:nvGrpSpPr>
        <p:grpSpPr>
          <a:xfrm>
            <a:off x="4277218" y="2413367"/>
            <a:ext cx="7199713" cy="3351827"/>
            <a:chOff x="4277218" y="2413367"/>
            <a:chExt cx="7199713" cy="335182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21652A1-B72C-4C45-B584-930766ED8CC6}"/>
                </a:ext>
              </a:extLst>
            </p:cNvPr>
            <p:cNvSpPr txBox="1"/>
            <p:nvPr/>
          </p:nvSpPr>
          <p:spPr>
            <a:xfrm>
              <a:off x="6118010" y="4774441"/>
              <a:ext cx="1931911" cy="4093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Nirmala UI Semilight" panose="020B0402040204020203" pitchFamily="34" charset="0"/>
                </a:rPr>
                <a:t>Memory Load/Store</a:t>
              </a: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E9953EAF-3099-4487-874D-B536DABB7643}"/>
                </a:ext>
              </a:extLst>
            </p:cNvPr>
            <p:cNvGrpSpPr/>
            <p:nvPr/>
          </p:nvGrpSpPr>
          <p:grpSpPr>
            <a:xfrm>
              <a:off x="4277218" y="2413367"/>
              <a:ext cx="7199713" cy="3351827"/>
              <a:chOff x="4277218" y="2413367"/>
              <a:chExt cx="7199713" cy="335182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81EB9A-37B5-468F-8881-33641A13C31A}"/>
                  </a:ext>
                </a:extLst>
              </p:cNvPr>
              <p:cNvSpPr txBox="1"/>
              <p:nvPr/>
            </p:nvSpPr>
            <p:spPr>
              <a:xfrm>
                <a:off x="7043511" y="3801431"/>
                <a:ext cx="277320" cy="16171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Nirmala UI Semilight" panose="020B0402040204020203" pitchFamily="34" charset="0"/>
                  </a:rPr>
                  <a:t>GPU</a:t>
                </a:r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7D7845EA-FE40-4234-ACC6-9424F71E6E4A}"/>
                  </a:ext>
                </a:extLst>
              </p:cNvPr>
              <p:cNvGrpSpPr/>
              <p:nvPr/>
            </p:nvGrpSpPr>
            <p:grpSpPr>
              <a:xfrm>
                <a:off x="4277218" y="2413367"/>
                <a:ext cx="7199713" cy="3351827"/>
                <a:chOff x="4277218" y="2413367"/>
                <a:chExt cx="7199713" cy="3351827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84E273-2022-4AE8-88DB-88DA2BB88593}"/>
                    </a:ext>
                  </a:extLst>
                </p:cNvPr>
                <p:cNvSpPr/>
                <p:nvPr/>
              </p:nvSpPr>
              <p:spPr>
                <a:xfrm>
                  <a:off x="6989195" y="3786734"/>
                  <a:ext cx="389088" cy="667063"/>
                </a:xfrm>
                <a:prstGeom prst="rect">
                  <a:avLst/>
                </a:prstGeom>
                <a:solidFill>
                  <a:srgbClr val="00AEEF">
                    <a:lumMod val="60000"/>
                    <a:lumOff val="40000"/>
                    <a:alpha val="60000"/>
                  </a:srgbClr>
                </a:solidFill>
                <a:ln w="12700" cap="flat" cmpd="sng" algn="ctr">
                  <a:solidFill>
                    <a:srgbClr val="003C71"/>
                  </a:solidFill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marL="0" marR="0" lvl="0" indent="0" algn="ctr" defTabSz="34289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1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Nirmala UI Semilight" panose="020B0402040204020203" pitchFamily="34" charset="0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4C6D47F8-6D99-441D-B496-33A12F91159B}"/>
                    </a:ext>
                  </a:extLst>
                </p:cNvPr>
                <p:cNvGrpSpPr/>
                <p:nvPr/>
              </p:nvGrpSpPr>
              <p:grpSpPr>
                <a:xfrm>
                  <a:off x="7051307" y="3969079"/>
                  <a:ext cx="264864" cy="387902"/>
                  <a:chOff x="8360788" y="3478334"/>
                  <a:chExt cx="306656" cy="437787"/>
                </a:xfrm>
              </p:grpSpPr>
              <p:sp>
                <p:nvSpPr>
                  <p:cNvPr id="29" name="Rounded Rectangle 174">
                    <a:extLst>
                      <a:ext uri="{FF2B5EF4-FFF2-40B4-BE49-F238E27FC236}">
                        <a16:creationId xmlns:a16="http://schemas.microsoft.com/office/drawing/2014/main" id="{629103A1-99A1-4046-AC85-DA42199E2771}"/>
                      </a:ext>
                    </a:extLst>
                  </p:cNvPr>
                  <p:cNvSpPr/>
                  <p:nvPr/>
                </p:nvSpPr>
                <p:spPr>
                  <a:xfrm>
                    <a:off x="8474489" y="3480437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0" name="Rounded Rectangle 175">
                    <a:extLst>
                      <a:ext uri="{FF2B5EF4-FFF2-40B4-BE49-F238E27FC236}">
                        <a16:creationId xmlns:a16="http://schemas.microsoft.com/office/drawing/2014/main" id="{76D9E174-F5B3-485C-955D-9DF6F6FD0AC0}"/>
                      </a:ext>
                    </a:extLst>
                  </p:cNvPr>
                  <p:cNvSpPr/>
                  <p:nvPr/>
                </p:nvSpPr>
                <p:spPr>
                  <a:xfrm>
                    <a:off x="8474489" y="357195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1" name="Rounded Rectangle 176">
                    <a:extLst>
                      <a:ext uri="{FF2B5EF4-FFF2-40B4-BE49-F238E27FC236}">
                        <a16:creationId xmlns:a16="http://schemas.microsoft.com/office/drawing/2014/main" id="{BC4BFF2B-26AC-447F-8AEA-26D59C1EFC0C}"/>
                      </a:ext>
                    </a:extLst>
                  </p:cNvPr>
                  <p:cNvSpPr/>
                  <p:nvPr/>
                </p:nvSpPr>
                <p:spPr>
                  <a:xfrm>
                    <a:off x="8474490" y="36700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2" name="Rounded Rectangle 177">
                    <a:extLst>
                      <a:ext uri="{FF2B5EF4-FFF2-40B4-BE49-F238E27FC236}">
                        <a16:creationId xmlns:a16="http://schemas.microsoft.com/office/drawing/2014/main" id="{D06023EC-1DCE-465C-A63B-6E4D64D33511}"/>
                      </a:ext>
                    </a:extLst>
                  </p:cNvPr>
                  <p:cNvSpPr/>
                  <p:nvPr/>
                </p:nvSpPr>
                <p:spPr>
                  <a:xfrm>
                    <a:off x="8474489" y="376806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3" name="Rounded Rectangle 178">
                    <a:extLst>
                      <a:ext uri="{FF2B5EF4-FFF2-40B4-BE49-F238E27FC236}">
                        <a16:creationId xmlns:a16="http://schemas.microsoft.com/office/drawing/2014/main" id="{E5028C7C-A4DF-4CDC-A6EE-E8FE71D79087}"/>
                      </a:ext>
                    </a:extLst>
                  </p:cNvPr>
                  <p:cNvSpPr/>
                  <p:nvPr/>
                </p:nvSpPr>
                <p:spPr>
                  <a:xfrm>
                    <a:off x="8474584" y="386129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4" name="Rounded Rectangle 179">
                    <a:extLst>
                      <a:ext uri="{FF2B5EF4-FFF2-40B4-BE49-F238E27FC236}">
                        <a16:creationId xmlns:a16="http://schemas.microsoft.com/office/drawing/2014/main" id="{1B156D70-0E8C-4B96-9D35-01B1DBD7E42C}"/>
                      </a:ext>
                    </a:extLst>
                  </p:cNvPr>
                  <p:cNvSpPr/>
                  <p:nvPr/>
                </p:nvSpPr>
                <p:spPr>
                  <a:xfrm>
                    <a:off x="8591724" y="34793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5" name="Rounded Rectangle 180">
                    <a:extLst>
                      <a:ext uri="{FF2B5EF4-FFF2-40B4-BE49-F238E27FC236}">
                        <a16:creationId xmlns:a16="http://schemas.microsoft.com/office/drawing/2014/main" id="{6C4119B6-02B2-464D-AF5A-04476A61A935}"/>
                      </a:ext>
                    </a:extLst>
                  </p:cNvPr>
                  <p:cNvSpPr/>
                  <p:nvPr/>
                </p:nvSpPr>
                <p:spPr>
                  <a:xfrm>
                    <a:off x="8591724" y="357082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6" name="Rounded Rectangle 181">
                    <a:extLst>
                      <a:ext uri="{FF2B5EF4-FFF2-40B4-BE49-F238E27FC236}">
                        <a16:creationId xmlns:a16="http://schemas.microsoft.com/office/drawing/2014/main" id="{C115E36E-11D2-4B50-9764-3D3D897C6634}"/>
                      </a:ext>
                    </a:extLst>
                  </p:cNvPr>
                  <p:cNvSpPr/>
                  <p:nvPr/>
                </p:nvSpPr>
                <p:spPr>
                  <a:xfrm>
                    <a:off x="8591725" y="366887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7" name="Rounded Rectangle 182">
                    <a:extLst>
                      <a:ext uri="{FF2B5EF4-FFF2-40B4-BE49-F238E27FC236}">
                        <a16:creationId xmlns:a16="http://schemas.microsoft.com/office/drawing/2014/main" id="{A37118CC-DB00-432D-90DD-64D96CC2A638}"/>
                      </a:ext>
                    </a:extLst>
                  </p:cNvPr>
                  <p:cNvSpPr/>
                  <p:nvPr/>
                </p:nvSpPr>
                <p:spPr>
                  <a:xfrm>
                    <a:off x="8591724" y="376693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8" name="Rounded Rectangle 183">
                    <a:extLst>
                      <a:ext uri="{FF2B5EF4-FFF2-40B4-BE49-F238E27FC236}">
                        <a16:creationId xmlns:a16="http://schemas.microsoft.com/office/drawing/2014/main" id="{C109E277-D160-41BA-8EF6-BC39A540A436}"/>
                      </a:ext>
                    </a:extLst>
                  </p:cNvPr>
                  <p:cNvSpPr/>
                  <p:nvPr/>
                </p:nvSpPr>
                <p:spPr>
                  <a:xfrm>
                    <a:off x="8591818" y="386016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39" name="Rounded Rectangle 184">
                    <a:extLst>
                      <a:ext uri="{FF2B5EF4-FFF2-40B4-BE49-F238E27FC236}">
                        <a16:creationId xmlns:a16="http://schemas.microsoft.com/office/drawing/2014/main" id="{A5B69567-E407-4B0D-AA8D-A95BEB895A28}"/>
                      </a:ext>
                    </a:extLst>
                  </p:cNvPr>
                  <p:cNvSpPr/>
                  <p:nvPr/>
                </p:nvSpPr>
                <p:spPr>
                  <a:xfrm>
                    <a:off x="8360788" y="347833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0" name="Rounded Rectangle 185">
                    <a:extLst>
                      <a:ext uri="{FF2B5EF4-FFF2-40B4-BE49-F238E27FC236}">
                        <a16:creationId xmlns:a16="http://schemas.microsoft.com/office/drawing/2014/main" id="{8F0F6272-7DFE-435E-A1AB-988F8B886283}"/>
                      </a:ext>
                    </a:extLst>
                  </p:cNvPr>
                  <p:cNvSpPr/>
                  <p:nvPr/>
                </p:nvSpPr>
                <p:spPr>
                  <a:xfrm>
                    <a:off x="8360788" y="356985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1" name="Rounded Rectangle 186">
                    <a:extLst>
                      <a:ext uri="{FF2B5EF4-FFF2-40B4-BE49-F238E27FC236}">
                        <a16:creationId xmlns:a16="http://schemas.microsoft.com/office/drawing/2014/main" id="{B3FBD901-DA3D-42CD-A834-F4DB3E6E32E6}"/>
                      </a:ext>
                    </a:extLst>
                  </p:cNvPr>
                  <p:cNvSpPr/>
                  <p:nvPr/>
                </p:nvSpPr>
                <p:spPr>
                  <a:xfrm>
                    <a:off x="8360789" y="366790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2" name="Rounded Rectangle 187">
                    <a:extLst>
                      <a:ext uri="{FF2B5EF4-FFF2-40B4-BE49-F238E27FC236}">
                        <a16:creationId xmlns:a16="http://schemas.microsoft.com/office/drawing/2014/main" id="{46C4D763-7E48-4BB7-91EA-7C6FC9CDEA12}"/>
                      </a:ext>
                    </a:extLst>
                  </p:cNvPr>
                  <p:cNvSpPr/>
                  <p:nvPr/>
                </p:nvSpPr>
                <p:spPr>
                  <a:xfrm>
                    <a:off x="8360788" y="376595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3" name="Rounded Rectangle 188">
                    <a:extLst>
                      <a:ext uri="{FF2B5EF4-FFF2-40B4-BE49-F238E27FC236}">
                        <a16:creationId xmlns:a16="http://schemas.microsoft.com/office/drawing/2014/main" id="{2C101A7F-EBEF-4843-A2AB-084D15447A04}"/>
                      </a:ext>
                    </a:extLst>
                  </p:cNvPr>
                  <p:cNvSpPr/>
                  <p:nvPr/>
                </p:nvSpPr>
                <p:spPr>
                  <a:xfrm>
                    <a:off x="8360883" y="385919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D08B0D8-B60D-47AD-9F09-CEF6A3A311CA}"/>
                    </a:ext>
                  </a:extLst>
                </p:cNvPr>
                <p:cNvSpPr/>
                <p:nvPr/>
              </p:nvSpPr>
              <p:spPr>
                <a:xfrm>
                  <a:off x="7776407" y="3779173"/>
                  <a:ext cx="389088" cy="667063"/>
                </a:xfrm>
                <a:prstGeom prst="rect">
                  <a:avLst/>
                </a:prstGeom>
                <a:solidFill>
                  <a:srgbClr val="00AEEF">
                    <a:lumMod val="60000"/>
                    <a:lumOff val="40000"/>
                    <a:alpha val="60000"/>
                  </a:srgbClr>
                </a:solidFill>
                <a:ln w="12700" cap="flat" cmpd="sng" algn="ctr">
                  <a:solidFill>
                    <a:srgbClr val="003C71"/>
                  </a:solidFill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marL="0" marR="0" lvl="0" indent="0" algn="ctr" defTabSz="34289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Nirmala UI Semilight" panose="020B0402040204020203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CE1CE85-7D09-4ADE-BD7E-92044DAE626D}"/>
                    </a:ext>
                  </a:extLst>
                </p:cNvPr>
                <p:cNvSpPr txBox="1"/>
                <p:nvPr/>
              </p:nvSpPr>
              <p:spPr>
                <a:xfrm>
                  <a:off x="7818370" y="3803815"/>
                  <a:ext cx="344646" cy="161711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0" marR="0" lvl="0" indent="0" algn="ctr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rPr>
                    <a:t>FPGA</a:t>
                  </a: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BD74D7D-CD81-4DE8-92BE-FC6D23D558C6}"/>
                    </a:ext>
                  </a:extLst>
                </p:cNvPr>
                <p:cNvGrpSpPr/>
                <p:nvPr/>
              </p:nvGrpSpPr>
              <p:grpSpPr>
                <a:xfrm>
                  <a:off x="7838519" y="3961518"/>
                  <a:ext cx="264864" cy="387902"/>
                  <a:chOff x="8360788" y="3478334"/>
                  <a:chExt cx="306656" cy="437787"/>
                </a:xfrm>
              </p:grpSpPr>
              <p:sp>
                <p:nvSpPr>
                  <p:cNvPr id="47" name="Rounded Rectangle 159">
                    <a:extLst>
                      <a:ext uri="{FF2B5EF4-FFF2-40B4-BE49-F238E27FC236}">
                        <a16:creationId xmlns:a16="http://schemas.microsoft.com/office/drawing/2014/main" id="{DD27C12F-6E3A-425D-95EF-44D09A9CE04E}"/>
                      </a:ext>
                    </a:extLst>
                  </p:cNvPr>
                  <p:cNvSpPr/>
                  <p:nvPr/>
                </p:nvSpPr>
                <p:spPr>
                  <a:xfrm>
                    <a:off x="8474489" y="3480437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8" name="Rounded Rectangle 160">
                    <a:extLst>
                      <a:ext uri="{FF2B5EF4-FFF2-40B4-BE49-F238E27FC236}">
                        <a16:creationId xmlns:a16="http://schemas.microsoft.com/office/drawing/2014/main" id="{59FF86B3-37B4-4076-86FD-DA86D673D53B}"/>
                      </a:ext>
                    </a:extLst>
                  </p:cNvPr>
                  <p:cNvSpPr/>
                  <p:nvPr/>
                </p:nvSpPr>
                <p:spPr>
                  <a:xfrm>
                    <a:off x="8474489" y="357195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49" name="Rounded Rectangle 161">
                    <a:extLst>
                      <a:ext uri="{FF2B5EF4-FFF2-40B4-BE49-F238E27FC236}">
                        <a16:creationId xmlns:a16="http://schemas.microsoft.com/office/drawing/2014/main" id="{83EDF4EA-ABAD-4FFA-97CF-4F8B396DA2B7}"/>
                      </a:ext>
                    </a:extLst>
                  </p:cNvPr>
                  <p:cNvSpPr/>
                  <p:nvPr/>
                </p:nvSpPr>
                <p:spPr>
                  <a:xfrm>
                    <a:off x="8474490" y="36700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0" name="Rounded Rectangle 162">
                    <a:extLst>
                      <a:ext uri="{FF2B5EF4-FFF2-40B4-BE49-F238E27FC236}">
                        <a16:creationId xmlns:a16="http://schemas.microsoft.com/office/drawing/2014/main" id="{D6031627-7CEA-49B9-AD10-1A3A716FFA16}"/>
                      </a:ext>
                    </a:extLst>
                  </p:cNvPr>
                  <p:cNvSpPr/>
                  <p:nvPr/>
                </p:nvSpPr>
                <p:spPr>
                  <a:xfrm>
                    <a:off x="8474489" y="376806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1" name="Rounded Rectangle 163">
                    <a:extLst>
                      <a:ext uri="{FF2B5EF4-FFF2-40B4-BE49-F238E27FC236}">
                        <a16:creationId xmlns:a16="http://schemas.microsoft.com/office/drawing/2014/main" id="{2C13069E-A359-40B4-A3A6-E4A6E371D066}"/>
                      </a:ext>
                    </a:extLst>
                  </p:cNvPr>
                  <p:cNvSpPr/>
                  <p:nvPr/>
                </p:nvSpPr>
                <p:spPr>
                  <a:xfrm>
                    <a:off x="8474584" y="386129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2" name="Rounded Rectangle 164">
                    <a:extLst>
                      <a:ext uri="{FF2B5EF4-FFF2-40B4-BE49-F238E27FC236}">
                        <a16:creationId xmlns:a16="http://schemas.microsoft.com/office/drawing/2014/main" id="{7652B973-08FD-4DCF-9312-CD9D74D87CDD}"/>
                      </a:ext>
                    </a:extLst>
                  </p:cNvPr>
                  <p:cNvSpPr/>
                  <p:nvPr/>
                </p:nvSpPr>
                <p:spPr>
                  <a:xfrm>
                    <a:off x="8591724" y="34793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3" name="Rounded Rectangle 165">
                    <a:extLst>
                      <a:ext uri="{FF2B5EF4-FFF2-40B4-BE49-F238E27FC236}">
                        <a16:creationId xmlns:a16="http://schemas.microsoft.com/office/drawing/2014/main" id="{D1BF0D98-1EFD-49B8-9F25-A88605D9575E}"/>
                      </a:ext>
                    </a:extLst>
                  </p:cNvPr>
                  <p:cNvSpPr/>
                  <p:nvPr/>
                </p:nvSpPr>
                <p:spPr>
                  <a:xfrm>
                    <a:off x="8591724" y="357082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4" name="Rounded Rectangle 166">
                    <a:extLst>
                      <a:ext uri="{FF2B5EF4-FFF2-40B4-BE49-F238E27FC236}">
                        <a16:creationId xmlns:a16="http://schemas.microsoft.com/office/drawing/2014/main" id="{15221606-2547-4FE1-904E-EA58D4071C2D}"/>
                      </a:ext>
                    </a:extLst>
                  </p:cNvPr>
                  <p:cNvSpPr/>
                  <p:nvPr/>
                </p:nvSpPr>
                <p:spPr>
                  <a:xfrm>
                    <a:off x="8591725" y="366887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5" name="Rounded Rectangle 167">
                    <a:extLst>
                      <a:ext uri="{FF2B5EF4-FFF2-40B4-BE49-F238E27FC236}">
                        <a16:creationId xmlns:a16="http://schemas.microsoft.com/office/drawing/2014/main" id="{B9650DEF-1AD2-4269-A907-3FF465A38641}"/>
                      </a:ext>
                    </a:extLst>
                  </p:cNvPr>
                  <p:cNvSpPr/>
                  <p:nvPr/>
                </p:nvSpPr>
                <p:spPr>
                  <a:xfrm>
                    <a:off x="8591724" y="376693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6" name="Rounded Rectangle 168">
                    <a:extLst>
                      <a:ext uri="{FF2B5EF4-FFF2-40B4-BE49-F238E27FC236}">
                        <a16:creationId xmlns:a16="http://schemas.microsoft.com/office/drawing/2014/main" id="{0BF2AA15-B444-4502-AC58-F70729377739}"/>
                      </a:ext>
                    </a:extLst>
                  </p:cNvPr>
                  <p:cNvSpPr/>
                  <p:nvPr/>
                </p:nvSpPr>
                <p:spPr>
                  <a:xfrm>
                    <a:off x="8591818" y="386016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7" name="Rounded Rectangle 169">
                    <a:extLst>
                      <a:ext uri="{FF2B5EF4-FFF2-40B4-BE49-F238E27FC236}">
                        <a16:creationId xmlns:a16="http://schemas.microsoft.com/office/drawing/2014/main" id="{4D00AF4E-A0AC-4531-A65E-D3CD590BECC8}"/>
                      </a:ext>
                    </a:extLst>
                  </p:cNvPr>
                  <p:cNvSpPr/>
                  <p:nvPr/>
                </p:nvSpPr>
                <p:spPr>
                  <a:xfrm>
                    <a:off x="8360788" y="347833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8" name="Rounded Rectangle 170">
                    <a:extLst>
                      <a:ext uri="{FF2B5EF4-FFF2-40B4-BE49-F238E27FC236}">
                        <a16:creationId xmlns:a16="http://schemas.microsoft.com/office/drawing/2014/main" id="{5B9985E9-B7AE-41B3-84C9-F1A7322C11FD}"/>
                      </a:ext>
                    </a:extLst>
                  </p:cNvPr>
                  <p:cNvSpPr/>
                  <p:nvPr/>
                </p:nvSpPr>
                <p:spPr>
                  <a:xfrm>
                    <a:off x="8360788" y="356985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59" name="Rounded Rectangle 171">
                    <a:extLst>
                      <a:ext uri="{FF2B5EF4-FFF2-40B4-BE49-F238E27FC236}">
                        <a16:creationId xmlns:a16="http://schemas.microsoft.com/office/drawing/2014/main" id="{76BF7DE9-E77F-45E5-BE9E-2A7E4BAECF8F}"/>
                      </a:ext>
                    </a:extLst>
                  </p:cNvPr>
                  <p:cNvSpPr/>
                  <p:nvPr/>
                </p:nvSpPr>
                <p:spPr>
                  <a:xfrm>
                    <a:off x="8360789" y="366790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0" name="Rounded Rectangle 172">
                    <a:extLst>
                      <a:ext uri="{FF2B5EF4-FFF2-40B4-BE49-F238E27FC236}">
                        <a16:creationId xmlns:a16="http://schemas.microsoft.com/office/drawing/2014/main" id="{5075ECE5-2273-41AA-A685-F5E66E284029}"/>
                      </a:ext>
                    </a:extLst>
                  </p:cNvPr>
                  <p:cNvSpPr/>
                  <p:nvPr/>
                </p:nvSpPr>
                <p:spPr>
                  <a:xfrm>
                    <a:off x="8360788" y="376595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1" name="Rounded Rectangle 173">
                    <a:extLst>
                      <a:ext uri="{FF2B5EF4-FFF2-40B4-BE49-F238E27FC236}">
                        <a16:creationId xmlns:a16="http://schemas.microsoft.com/office/drawing/2014/main" id="{EE7C9AAB-279D-4A99-90A3-34F33108B57F}"/>
                      </a:ext>
                    </a:extLst>
                  </p:cNvPr>
                  <p:cNvSpPr/>
                  <p:nvPr/>
                </p:nvSpPr>
                <p:spPr>
                  <a:xfrm>
                    <a:off x="8360883" y="385919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</p:grp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A5C940F-BD6B-4602-8432-D45029ECAE94}"/>
                    </a:ext>
                  </a:extLst>
                </p:cNvPr>
                <p:cNvSpPr/>
                <p:nvPr/>
              </p:nvSpPr>
              <p:spPr>
                <a:xfrm>
                  <a:off x="8616627" y="3786733"/>
                  <a:ext cx="389088" cy="667063"/>
                </a:xfrm>
                <a:prstGeom prst="rect">
                  <a:avLst/>
                </a:prstGeom>
                <a:solidFill>
                  <a:srgbClr val="00AEEF">
                    <a:lumMod val="60000"/>
                    <a:lumOff val="40000"/>
                    <a:alpha val="60000"/>
                  </a:srgbClr>
                </a:solidFill>
                <a:ln w="12700" cap="flat" cmpd="sng" algn="ctr">
                  <a:solidFill>
                    <a:srgbClr val="003C71"/>
                  </a:solidFill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marL="0" marR="0" lvl="0" indent="0" algn="ctr" defTabSz="34289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1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Nirmala UI Semilight" panose="020B0402040204020203" pitchFamily="34" charset="0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C0F5FFF-F0AB-4F10-89D2-AD4BE19D2723}"/>
                    </a:ext>
                  </a:extLst>
                </p:cNvPr>
                <p:cNvSpPr txBox="1"/>
                <p:nvPr/>
              </p:nvSpPr>
              <p:spPr>
                <a:xfrm>
                  <a:off x="8727449" y="3792146"/>
                  <a:ext cx="131446" cy="161711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0" marR="0" lvl="0" indent="0" algn="ctr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rPr>
                    <a:t>AI</a:t>
                  </a: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0E0F92E0-9D44-4FA6-8D26-FE7B2B6DC561}"/>
                    </a:ext>
                  </a:extLst>
                </p:cNvPr>
                <p:cNvGrpSpPr/>
                <p:nvPr/>
              </p:nvGrpSpPr>
              <p:grpSpPr>
                <a:xfrm>
                  <a:off x="8672428" y="3960986"/>
                  <a:ext cx="264864" cy="387902"/>
                  <a:chOff x="8360788" y="3478334"/>
                  <a:chExt cx="306656" cy="437787"/>
                </a:xfrm>
              </p:grpSpPr>
              <p:sp>
                <p:nvSpPr>
                  <p:cNvPr id="65" name="Rounded Rectangle 144">
                    <a:extLst>
                      <a:ext uri="{FF2B5EF4-FFF2-40B4-BE49-F238E27FC236}">
                        <a16:creationId xmlns:a16="http://schemas.microsoft.com/office/drawing/2014/main" id="{8853B807-A6B9-4511-86EA-7074013B11D8}"/>
                      </a:ext>
                    </a:extLst>
                  </p:cNvPr>
                  <p:cNvSpPr/>
                  <p:nvPr/>
                </p:nvSpPr>
                <p:spPr>
                  <a:xfrm>
                    <a:off x="8474489" y="3480437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6" name="Rounded Rectangle 145">
                    <a:extLst>
                      <a:ext uri="{FF2B5EF4-FFF2-40B4-BE49-F238E27FC236}">
                        <a16:creationId xmlns:a16="http://schemas.microsoft.com/office/drawing/2014/main" id="{9F2D039F-A381-4E64-BD2B-011C04CE18FF}"/>
                      </a:ext>
                    </a:extLst>
                  </p:cNvPr>
                  <p:cNvSpPr/>
                  <p:nvPr/>
                </p:nvSpPr>
                <p:spPr>
                  <a:xfrm>
                    <a:off x="8474489" y="357195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7" name="Rounded Rectangle 146">
                    <a:extLst>
                      <a:ext uri="{FF2B5EF4-FFF2-40B4-BE49-F238E27FC236}">
                        <a16:creationId xmlns:a16="http://schemas.microsoft.com/office/drawing/2014/main" id="{97DDF1E1-E0C0-4B8D-820A-581D02674FEF}"/>
                      </a:ext>
                    </a:extLst>
                  </p:cNvPr>
                  <p:cNvSpPr/>
                  <p:nvPr/>
                </p:nvSpPr>
                <p:spPr>
                  <a:xfrm>
                    <a:off x="8474490" y="36700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8" name="Rounded Rectangle 147">
                    <a:extLst>
                      <a:ext uri="{FF2B5EF4-FFF2-40B4-BE49-F238E27FC236}">
                        <a16:creationId xmlns:a16="http://schemas.microsoft.com/office/drawing/2014/main" id="{76951225-4DF9-449C-AFDE-56800080B877}"/>
                      </a:ext>
                    </a:extLst>
                  </p:cNvPr>
                  <p:cNvSpPr/>
                  <p:nvPr/>
                </p:nvSpPr>
                <p:spPr>
                  <a:xfrm>
                    <a:off x="8474489" y="376806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69" name="Rounded Rectangle 148">
                    <a:extLst>
                      <a:ext uri="{FF2B5EF4-FFF2-40B4-BE49-F238E27FC236}">
                        <a16:creationId xmlns:a16="http://schemas.microsoft.com/office/drawing/2014/main" id="{30700436-5CE8-4146-B464-0232215F3ABF}"/>
                      </a:ext>
                    </a:extLst>
                  </p:cNvPr>
                  <p:cNvSpPr/>
                  <p:nvPr/>
                </p:nvSpPr>
                <p:spPr>
                  <a:xfrm>
                    <a:off x="8474584" y="386129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0" name="Rounded Rectangle 149">
                    <a:extLst>
                      <a:ext uri="{FF2B5EF4-FFF2-40B4-BE49-F238E27FC236}">
                        <a16:creationId xmlns:a16="http://schemas.microsoft.com/office/drawing/2014/main" id="{6F8AA881-6FB1-4587-B869-15A3D2A2F3E4}"/>
                      </a:ext>
                    </a:extLst>
                  </p:cNvPr>
                  <p:cNvSpPr/>
                  <p:nvPr/>
                </p:nvSpPr>
                <p:spPr>
                  <a:xfrm>
                    <a:off x="8591724" y="347930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1" name="Rounded Rectangle 150">
                    <a:extLst>
                      <a:ext uri="{FF2B5EF4-FFF2-40B4-BE49-F238E27FC236}">
                        <a16:creationId xmlns:a16="http://schemas.microsoft.com/office/drawing/2014/main" id="{57E16D58-BEAC-4108-90B0-FAED1B42F781}"/>
                      </a:ext>
                    </a:extLst>
                  </p:cNvPr>
                  <p:cNvSpPr/>
                  <p:nvPr/>
                </p:nvSpPr>
                <p:spPr>
                  <a:xfrm>
                    <a:off x="8591724" y="357082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2" name="Rounded Rectangle 151">
                    <a:extLst>
                      <a:ext uri="{FF2B5EF4-FFF2-40B4-BE49-F238E27FC236}">
                        <a16:creationId xmlns:a16="http://schemas.microsoft.com/office/drawing/2014/main" id="{DC49E167-F7E2-485F-9F7A-FD3C1005C956}"/>
                      </a:ext>
                    </a:extLst>
                  </p:cNvPr>
                  <p:cNvSpPr/>
                  <p:nvPr/>
                </p:nvSpPr>
                <p:spPr>
                  <a:xfrm>
                    <a:off x="8591725" y="366887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3" name="Rounded Rectangle 152">
                    <a:extLst>
                      <a:ext uri="{FF2B5EF4-FFF2-40B4-BE49-F238E27FC236}">
                        <a16:creationId xmlns:a16="http://schemas.microsoft.com/office/drawing/2014/main" id="{728F257F-7289-450F-A710-FC3B75697DE8}"/>
                      </a:ext>
                    </a:extLst>
                  </p:cNvPr>
                  <p:cNvSpPr/>
                  <p:nvPr/>
                </p:nvSpPr>
                <p:spPr>
                  <a:xfrm>
                    <a:off x="8591724" y="376693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4" name="Rounded Rectangle 153">
                    <a:extLst>
                      <a:ext uri="{FF2B5EF4-FFF2-40B4-BE49-F238E27FC236}">
                        <a16:creationId xmlns:a16="http://schemas.microsoft.com/office/drawing/2014/main" id="{E4F04522-609A-415F-8968-3E41C050E16D}"/>
                      </a:ext>
                    </a:extLst>
                  </p:cNvPr>
                  <p:cNvSpPr/>
                  <p:nvPr/>
                </p:nvSpPr>
                <p:spPr>
                  <a:xfrm>
                    <a:off x="8591818" y="386016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5" name="Rounded Rectangle 154">
                    <a:extLst>
                      <a:ext uri="{FF2B5EF4-FFF2-40B4-BE49-F238E27FC236}">
                        <a16:creationId xmlns:a16="http://schemas.microsoft.com/office/drawing/2014/main" id="{91AE11A5-15EE-4823-B41F-DBD3305BCD5E}"/>
                      </a:ext>
                    </a:extLst>
                  </p:cNvPr>
                  <p:cNvSpPr/>
                  <p:nvPr/>
                </p:nvSpPr>
                <p:spPr>
                  <a:xfrm>
                    <a:off x="8360788" y="3478334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6" name="Rounded Rectangle 155">
                    <a:extLst>
                      <a:ext uri="{FF2B5EF4-FFF2-40B4-BE49-F238E27FC236}">
                        <a16:creationId xmlns:a16="http://schemas.microsoft.com/office/drawing/2014/main" id="{9AFDA0F6-D033-417C-9D78-E2EEC1854833}"/>
                      </a:ext>
                    </a:extLst>
                  </p:cNvPr>
                  <p:cNvSpPr/>
                  <p:nvPr/>
                </p:nvSpPr>
                <p:spPr>
                  <a:xfrm>
                    <a:off x="8360788" y="3569851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7" name="Rounded Rectangle 156">
                    <a:extLst>
                      <a:ext uri="{FF2B5EF4-FFF2-40B4-BE49-F238E27FC236}">
                        <a16:creationId xmlns:a16="http://schemas.microsoft.com/office/drawing/2014/main" id="{102B0F1D-6F2F-4C57-B7E9-A4CEDA4EEFF8}"/>
                      </a:ext>
                    </a:extLst>
                  </p:cNvPr>
                  <p:cNvSpPr/>
                  <p:nvPr/>
                </p:nvSpPr>
                <p:spPr>
                  <a:xfrm>
                    <a:off x="8360789" y="3667905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8" name="Rounded Rectangle 157">
                    <a:extLst>
                      <a:ext uri="{FF2B5EF4-FFF2-40B4-BE49-F238E27FC236}">
                        <a16:creationId xmlns:a16="http://schemas.microsoft.com/office/drawing/2014/main" id="{4710C0EF-BB17-45CD-AC5A-5E7E81DE11C8}"/>
                      </a:ext>
                    </a:extLst>
                  </p:cNvPr>
                  <p:cNvSpPr/>
                  <p:nvPr/>
                </p:nvSpPr>
                <p:spPr>
                  <a:xfrm>
                    <a:off x="8360788" y="3765958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79" name="Rounded Rectangle 158">
                    <a:extLst>
                      <a:ext uri="{FF2B5EF4-FFF2-40B4-BE49-F238E27FC236}">
                        <a16:creationId xmlns:a16="http://schemas.microsoft.com/office/drawing/2014/main" id="{9F2B731F-9C38-40D3-9F8A-ADE6B392F688}"/>
                      </a:ext>
                    </a:extLst>
                  </p:cNvPr>
                  <p:cNvSpPr/>
                  <p:nvPr/>
                </p:nvSpPr>
                <p:spPr>
                  <a:xfrm>
                    <a:off x="8360883" y="3859192"/>
                    <a:ext cx="75626" cy="54826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F1DF24D3-90DC-4ED0-B2D1-9AA5E7AB4F86}"/>
                    </a:ext>
                  </a:extLst>
                </p:cNvPr>
                <p:cNvGrpSpPr/>
                <p:nvPr/>
              </p:nvGrpSpPr>
              <p:grpSpPr>
                <a:xfrm>
                  <a:off x="4277218" y="2413367"/>
                  <a:ext cx="7199713" cy="3351827"/>
                  <a:chOff x="4277218" y="2413367"/>
                  <a:chExt cx="7199713" cy="3351827"/>
                </a:xfrm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141DAC75-CDBD-424F-8F5D-36B9954889BC}"/>
                      </a:ext>
                    </a:extLst>
                  </p:cNvPr>
                  <p:cNvGrpSpPr/>
                  <p:nvPr/>
                </p:nvGrpSpPr>
                <p:grpSpPr>
                  <a:xfrm>
                    <a:off x="4277218" y="2413367"/>
                    <a:ext cx="7199713" cy="3351827"/>
                    <a:chOff x="4440554" y="2218966"/>
                    <a:chExt cx="7199713" cy="3351827"/>
                  </a:xfrm>
                </p:grpSpPr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54E0B876-CF5A-46D3-9306-B1CD32871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556" y="3582550"/>
                      <a:ext cx="815754" cy="673202"/>
                    </a:xfrm>
                    <a:prstGeom prst="rect">
                      <a:avLst/>
                    </a:prstGeom>
                    <a:solidFill>
                      <a:srgbClr val="00AEEF">
                        <a:lumMod val="60000"/>
                        <a:lumOff val="40000"/>
                        <a:alpha val="60000"/>
                      </a:srgbClr>
                    </a:solidFill>
                    <a:ln w="12700" cap="flat" cmpd="sng" algn="ctr">
                      <a:solidFill>
                        <a:srgbClr val="003C71"/>
                      </a:solidFill>
                      <a:prstDash val="solid"/>
                    </a:ln>
                    <a:effectLst/>
                  </p:spPr>
                  <p:txBody>
                    <a:bodyPr rtlCol="0" anchor="t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EF747827-5148-40AE-9749-5E4DBD3808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52281" y="3782715"/>
                      <a:ext cx="563981" cy="363497"/>
                      <a:chOff x="5890440" y="3458917"/>
                      <a:chExt cx="658353" cy="689409"/>
                    </a:xfrm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grpSpPr>
                  <p:sp>
                    <p:nvSpPr>
                      <p:cNvPr id="10" name="Rounded Rectangle 195">
                        <a:extLst>
                          <a:ext uri="{FF2B5EF4-FFF2-40B4-BE49-F238E27FC236}">
                            <a16:creationId xmlns:a16="http://schemas.microsoft.com/office/drawing/2014/main" id="{3CF92481-03A0-4011-8F8E-3FBD5E8EB6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0440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11" name="Rounded Rectangle 196">
                        <a:extLst>
                          <a:ext uri="{FF2B5EF4-FFF2-40B4-BE49-F238E27FC236}">
                            <a16:creationId xmlns:a16="http://schemas.microsoft.com/office/drawing/2014/main" id="{DF98CFA0-6E74-4AC2-A73C-71B27227D8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0440" y="3822802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12" name="Rounded Rectangle 197">
                        <a:extLst>
                          <a:ext uri="{FF2B5EF4-FFF2-40B4-BE49-F238E27FC236}">
                            <a16:creationId xmlns:a16="http://schemas.microsoft.com/office/drawing/2014/main" id="{46657DAF-4EC3-4587-B91D-A92C360CF6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644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13" name="Rounded Rectangle 198">
                        <a:extLst>
                          <a:ext uri="{FF2B5EF4-FFF2-40B4-BE49-F238E27FC236}">
                            <a16:creationId xmlns:a16="http://schemas.microsoft.com/office/drawing/2014/main" id="{22605E08-BEE2-414B-980D-BEAAE86FE7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1390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14" name="Rounded Rectangle 199">
                        <a:extLst>
                          <a:ext uri="{FF2B5EF4-FFF2-40B4-BE49-F238E27FC236}">
                            <a16:creationId xmlns:a16="http://schemas.microsoft.com/office/drawing/2014/main" id="{07A2C0F7-176A-4F41-A60F-D7CEA8C24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1390" y="3822802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15" name="Rounded Rectangle 200">
                        <a:extLst>
                          <a:ext uri="{FF2B5EF4-FFF2-40B4-BE49-F238E27FC236}">
                            <a16:creationId xmlns:a16="http://schemas.microsoft.com/office/drawing/2014/main" id="{52BD93BE-F97A-479B-8CB5-5CF57C5206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2361" y="3823064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27E42744-E864-4AF5-BDEB-951B58928E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66103" y="3589807"/>
                      <a:ext cx="267702" cy="16171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1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CPU</a:t>
                      </a:r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F340006C-4FCA-480D-8466-1DF5001E4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1169" y="3589807"/>
                      <a:ext cx="815754" cy="673202"/>
                    </a:xfrm>
                    <a:prstGeom prst="rect">
                      <a:avLst/>
                    </a:prstGeom>
                    <a:solidFill>
                      <a:srgbClr val="00AEEF">
                        <a:lumMod val="60000"/>
                        <a:lumOff val="40000"/>
                        <a:alpha val="60000"/>
                      </a:srgbClr>
                    </a:solidFill>
                    <a:ln w="12700" cap="flat" cmpd="sng" algn="ctr">
                      <a:solidFill>
                        <a:srgbClr val="003C71"/>
                      </a:solidFill>
                      <a:prstDash val="solid"/>
                    </a:ln>
                    <a:effectLst/>
                  </p:spPr>
                  <p:txBody>
                    <a:bodyPr rtlCol="0" anchor="t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03FABB7B-2BC5-4C84-930B-F958FA82FD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06704" y="3816125"/>
                      <a:ext cx="563981" cy="363497"/>
                      <a:chOff x="5890440" y="3458917"/>
                      <a:chExt cx="658353" cy="689409"/>
                    </a:xfrm>
                  </p:grpSpPr>
                  <p:sp>
                    <p:nvSpPr>
                      <p:cNvPr id="19" name="Rounded Rectangle 189">
                        <a:extLst>
                          <a:ext uri="{FF2B5EF4-FFF2-40B4-BE49-F238E27FC236}">
                            <a16:creationId xmlns:a16="http://schemas.microsoft.com/office/drawing/2014/main" id="{FD84483D-A083-4D01-B708-7C73DA560D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0440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0" name="Rounded Rectangle 190">
                        <a:extLst>
                          <a:ext uri="{FF2B5EF4-FFF2-40B4-BE49-F238E27FC236}">
                            <a16:creationId xmlns:a16="http://schemas.microsoft.com/office/drawing/2014/main" id="{03140728-8645-401F-AE8E-750898303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0440" y="3822802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1" name="Rounded Rectangle 191">
                        <a:extLst>
                          <a:ext uri="{FF2B5EF4-FFF2-40B4-BE49-F238E27FC236}">
                            <a16:creationId xmlns:a16="http://schemas.microsoft.com/office/drawing/2014/main" id="{8244EF09-7066-4EE3-B063-6809ADC508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644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2" name="Rounded Rectangle 192">
                        <a:extLst>
                          <a:ext uri="{FF2B5EF4-FFF2-40B4-BE49-F238E27FC236}">
                            <a16:creationId xmlns:a16="http://schemas.microsoft.com/office/drawing/2014/main" id="{C290AD86-525E-45EC-B63A-5658F787D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1390" y="3458917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3" name="Rounded Rectangle 193">
                        <a:extLst>
                          <a:ext uri="{FF2B5EF4-FFF2-40B4-BE49-F238E27FC236}">
                            <a16:creationId xmlns:a16="http://schemas.microsoft.com/office/drawing/2014/main" id="{7A54BA13-0383-4A62-8A27-AB81AC8000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1390" y="3822802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4" name="Rounded Rectangle 194">
                        <a:extLst>
                          <a:ext uri="{FF2B5EF4-FFF2-40B4-BE49-F238E27FC236}">
                            <a16:creationId xmlns:a16="http://schemas.microsoft.com/office/drawing/2014/main" id="{3EF639CA-1180-4E46-9852-B16358D18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2361" y="3823064"/>
                        <a:ext cx="197403" cy="325262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02CBE930-C4C8-4A23-8245-39BF5592C6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28237" y="3589807"/>
                      <a:ext cx="267702" cy="16171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CPU</a:t>
                      </a:r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7BAF05E7-1A9C-4538-8F8B-4BF4B910C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14731" y="3587939"/>
                      <a:ext cx="577848" cy="667063"/>
                    </a:xfrm>
                    <a:prstGeom prst="rect">
                      <a:avLst/>
                    </a:prstGeom>
                    <a:solidFill>
                      <a:srgbClr val="00AEEF">
                        <a:lumMod val="60000"/>
                        <a:lumOff val="40000"/>
                        <a:alpha val="60000"/>
                      </a:srgbClr>
                    </a:solidFill>
                    <a:ln w="12700" cap="flat" cmpd="sng" algn="ctr">
                      <a:solidFill>
                        <a:srgbClr val="003C71"/>
                      </a:solidFill>
                      <a:prstDash val="solid"/>
                    </a:ln>
                    <a:effectLst/>
                  </p:spPr>
                  <p:txBody>
                    <a:bodyPr rtlCol="0" anchor="t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3A9228A3-EBE9-4485-B9E1-BB0676E185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0918" y="3605252"/>
                      <a:ext cx="224420" cy="16171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NIC</a:t>
                      </a:r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3A931D2B-5FEF-4851-BF35-C88FFC40F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2419" y="3592357"/>
                      <a:ext cx="577848" cy="667063"/>
                    </a:xfrm>
                    <a:prstGeom prst="rect">
                      <a:avLst/>
                    </a:prstGeom>
                    <a:solidFill>
                      <a:srgbClr val="00AEEF">
                        <a:lumMod val="60000"/>
                        <a:lumOff val="40000"/>
                        <a:alpha val="60000"/>
                      </a:srgbClr>
                    </a:solidFill>
                    <a:ln w="12700" cap="flat" cmpd="sng" algn="ctr">
                      <a:solidFill>
                        <a:srgbClr val="003C71"/>
                      </a:solidFill>
                      <a:prstDash val="solid"/>
                    </a:ln>
                    <a:effectLst/>
                  </p:spPr>
                  <p:txBody>
                    <a:bodyPr rtlCol="0" anchor="t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A254DF65-CF01-44E7-B9FE-FF7A9E75CB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30900" y="3601286"/>
                      <a:ext cx="224420" cy="16171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NIC</a:t>
                      </a:r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CCE9C3D8-6D55-4F98-B359-75523AC085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3498" y="2218966"/>
                      <a:ext cx="3848640" cy="673202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7000"/>
                          </a:schemeClr>
                        </a:gs>
                        <a:gs pos="48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Intel Clear Pro"/>
                          <a:ea typeface="+mn-ea"/>
                          <a:cs typeface="Nirmala UI Semilight" panose="020B0402040204020203" pitchFamily="34" charset="0"/>
                        </a:rPr>
                        <a:t>CPU-attached Memory</a:t>
                      </a:r>
                    </a:p>
                    <a:p>
                      <a:pPr marL="0" marR="0" lvl="0" indent="0" algn="ctr" defTabSz="342891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Intel Clear Pro"/>
                          <a:ea typeface="+mn-ea"/>
                          <a:cs typeface="Nirmala UI Semilight" panose="020B0402040204020203" pitchFamily="34" charset="0"/>
                        </a:rPr>
                        <a:t>(OS Managed)</a:t>
                      </a:r>
                    </a:p>
                  </p:txBody>
                </p:sp>
                <p:sp>
                  <p:nvSpPr>
                    <p:cNvPr id="85" name="Left Brace 84">
                      <a:extLst>
                        <a:ext uri="{FF2B5EF4-FFF2-40B4-BE49-F238E27FC236}">
                          <a16:creationId xmlns:a16="http://schemas.microsoft.com/office/drawing/2014/main" id="{1A57E063-7913-46E9-9C77-8317A45E395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332715" y="2375947"/>
                      <a:ext cx="212047" cy="1996369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6168CD62-59E4-4761-A6BF-654D9F2BAD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438738" y="2893020"/>
                      <a:ext cx="494117" cy="377035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  <p:sp>
                  <p:nvSpPr>
                    <p:cNvPr id="87" name="Left Brace 86">
                      <a:extLst>
                        <a:ext uri="{FF2B5EF4-FFF2-40B4-BE49-F238E27FC236}">
                          <a16:creationId xmlns:a16="http://schemas.microsoft.com/office/drawing/2014/main" id="{8AE83EC7-4A43-41E9-890D-5B3FE3E50B4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770328" y="2626137"/>
                      <a:ext cx="212047" cy="1527830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88" name="Straight Arrow Connector 87">
                      <a:extLst>
                        <a:ext uri="{FF2B5EF4-FFF2-40B4-BE49-F238E27FC236}">
                          <a16:creationId xmlns:a16="http://schemas.microsoft.com/office/drawing/2014/main" id="{7F72ECFF-ED78-42FA-835B-8C19770124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0342781" y="2891071"/>
                      <a:ext cx="528438" cy="392957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  <p:sp>
                  <p:nvSpPr>
                    <p:cNvPr id="89" name="Left Brace 88">
                      <a:extLst>
                        <a:ext uri="{FF2B5EF4-FFF2-40B4-BE49-F238E27FC236}">
                          <a16:creationId xmlns:a16="http://schemas.microsoft.com/office/drawing/2014/main" id="{ACD29D5D-93E7-47C7-9293-41913173305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38688" y="2351310"/>
                      <a:ext cx="212047" cy="1996369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99729532-A7A1-4B12-A828-F25F49034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0150" y="4897591"/>
                      <a:ext cx="3848640" cy="673202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 anchorCtr="0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Intel Clear Pro"/>
                          <a:ea typeface="+mn-ea"/>
                          <a:cs typeface="Nirmala UI Semilight" panose="020B0402040204020203" pitchFamily="34" charset="0"/>
                        </a:rPr>
                        <a:t>Accelerator-Attached Memory</a:t>
                      </a:r>
                    </a:p>
                    <a:p>
                      <a:pPr marL="0" marR="0" lvl="0" indent="0" algn="ctr" defTabSz="342891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Intel Clear Pro"/>
                          <a:ea typeface="+mn-ea"/>
                          <a:cs typeface="Nirmala UI Semilight" panose="020B0402040204020203" pitchFamily="34" charset="0"/>
                        </a:rPr>
                        <a:t>(Runtime managed cache)</a:t>
                      </a:r>
                    </a:p>
                  </p:txBody>
                </p:sp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DF51541B-2C80-4C71-9797-C54C26C808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54701" y="4035843"/>
                      <a:ext cx="165110" cy="24622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…</a:t>
                      </a:r>
                      <a:endParaRPr kumimoji="0" lang="en-US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EEDA0561-41BA-4CD5-B557-8CE4AC8724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09040" y="4029139"/>
                      <a:ext cx="165110" cy="24622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…</a:t>
                      </a:r>
                      <a:endParaRPr kumimoji="0" lang="en-US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Left Brace 92">
                      <a:extLst>
                        <a:ext uri="{FF2B5EF4-FFF2-40B4-BE49-F238E27FC236}">
                          <a16:creationId xmlns:a16="http://schemas.microsoft.com/office/drawing/2014/main" id="{BF7DE6D7-E81A-4749-A53F-AED4B69535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332715" y="3433520"/>
                      <a:ext cx="212047" cy="1996369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Left Brace 93">
                      <a:extLst>
                        <a:ext uri="{FF2B5EF4-FFF2-40B4-BE49-F238E27FC236}">
                          <a16:creationId xmlns:a16="http://schemas.microsoft.com/office/drawing/2014/main" id="{4B9D3948-4E92-4DBA-AB0F-0A508DC051C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0770328" y="3683710"/>
                      <a:ext cx="212047" cy="1527830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95" name="Straight Arrow Connector 94">
                      <a:extLst>
                        <a:ext uri="{FF2B5EF4-FFF2-40B4-BE49-F238E27FC236}">
                          <a16:creationId xmlns:a16="http://schemas.microsoft.com/office/drawing/2014/main" id="{D97631E2-D574-4860-B6AF-0A4673F7E8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266566" y="4560113"/>
                      <a:ext cx="611547" cy="308053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  <p:sp>
                  <p:nvSpPr>
                    <p:cNvPr id="96" name="Left Brace 95">
                      <a:extLst>
                        <a:ext uri="{FF2B5EF4-FFF2-40B4-BE49-F238E27FC236}">
                          <a16:creationId xmlns:a16="http://schemas.microsoft.com/office/drawing/2014/main" id="{967FFACA-DF53-44E0-B454-1623499131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074875" y="3449440"/>
                      <a:ext cx="212047" cy="1996369"/>
                    </a:xfrm>
                    <a:prstGeom prst="leftBrace">
                      <a:avLst/>
                    </a:prstGeom>
                    <a:noFill/>
                    <a:ln w="25400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BA84638F-28DE-495E-A299-7CE517CE49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19602" y="2413506"/>
                      <a:ext cx="1219431" cy="694753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“Writeback”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Memory</a:t>
                      </a:r>
                    </a:p>
                  </p:txBody>
                </p:sp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8349471C-0479-48C7-950A-F2032380E4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5121" y="2929326"/>
                      <a:ext cx="2109301" cy="339717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Memory 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Load/Store</a:t>
                      </a:r>
                    </a:p>
                  </p:txBody>
                </p:sp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3B89210F-A6F9-4868-8931-56D64BEA18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02883" y="4871833"/>
                      <a:ext cx="1358398" cy="20467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PCIe DMA</a:t>
                      </a:r>
                    </a:p>
                  </p:txBody>
                </p:sp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94299D53-5208-4C1B-94B6-F880F0AF9D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70524" y="2742138"/>
                      <a:ext cx="1248139" cy="20467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PCIe DMA</a:t>
                      </a:r>
                    </a:p>
                  </p:txBody>
                </p:sp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555B03E8-8ECE-4D5E-A914-A74E0DF6D3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32020" y="4644749"/>
                      <a:ext cx="1551083" cy="863509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“Writeback” 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rPr>
                        <a:t>Memory</a:t>
                      </a:r>
                    </a:p>
                  </p:txBody>
                </p:sp>
                <p:grpSp>
                  <p:nvGrpSpPr>
                    <p:cNvPr id="103" name="Group 75">
                      <a:extLst>
                        <a:ext uri="{FF2B5EF4-FFF2-40B4-BE49-F238E27FC236}">
                          <a16:creationId xmlns:a16="http://schemas.microsoft.com/office/drawing/2014/main" id="{67316BEC-C221-4FB0-B672-CA245F2EAE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167814" y="3888081"/>
                      <a:ext cx="465944" cy="155850"/>
                      <a:chOff x="15066963" y="-590550"/>
                      <a:chExt cx="4225925" cy="1885950"/>
                    </a:xfrm>
                  </p:grpSpPr>
                  <p:sp>
                    <p:nvSpPr>
                      <p:cNvPr id="104" name="Freeform 108">
                        <a:extLst>
                          <a:ext uri="{FF2B5EF4-FFF2-40B4-BE49-F238E27FC236}">
                            <a16:creationId xmlns:a16="http://schemas.microsoft.com/office/drawing/2014/main" id="{47AA1C6E-6910-4A1A-AAE5-4E44DA415D4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066963" y="-590550"/>
                        <a:ext cx="4225925" cy="1885950"/>
                      </a:xfrm>
                      <a:custGeom>
                        <a:avLst/>
                        <a:gdLst>
                          <a:gd name="T0" fmla="*/ 0 w 2662"/>
                          <a:gd name="T1" fmla="*/ 0 h 1188"/>
                          <a:gd name="T2" fmla="*/ 0 w 2662"/>
                          <a:gd name="T3" fmla="*/ 973 h 1188"/>
                          <a:gd name="T4" fmla="*/ 1462 w 2662"/>
                          <a:gd name="T5" fmla="*/ 973 h 1188"/>
                          <a:gd name="T6" fmla="*/ 1462 w 2662"/>
                          <a:gd name="T7" fmla="*/ 1188 h 1188"/>
                          <a:gd name="T8" fmla="*/ 2253 w 2662"/>
                          <a:gd name="T9" fmla="*/ 1188 h 1188"/>
                          <a:gd name="T10" fmla="*/ 2253 w 2662"/>
                          <a:gd name="T11" fmla="*/ 973 h 1188"/>
                          <a:gd name="T12" fmla="*/ 2662 w 2662"/>
                          <a:gd name="T13" fmla="*/ 973 h 1188"/>
                          <a:gd name="T14" fmla="*/ 2662 w 2662"/>
                          <a:gd name="T15" fmla="*/ 0 h 1188"/>
                          <a:gd name="T16" fmla="*/ 0 w 2662"/>
                          <a:gd name="T17" fmla="*/ 0 h 11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662" h="1188">
                            <a:moveTo>
                              <a:pt x="0" y="0"/>
                            </a:moveTo>
                            <a:lnTo>
                              <a:pt x="0" y="973"/>
                            </a:lnTo>
                            <a:lnTo>
                              <a:pt x="1462" y="973"/>
                            </a:lnTo>
                            <a:lnTo>
                              <a:pt x="1462" y="1188"/>
                            </a:lnTo>
                            <a:lnTo>
                              <a:pt x="2253" y="1188"/>
                            </a:lnTo>
                            <a:lnTo>
                              <a:pt x="2253" y="973"/>
                            </a:lnTo>
                            <a:lnTo>
                              <a:pt x="2662" y="973"/>
                            </a:lnTo>
                            <a:lnTo>
                              <a:pt x="2662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5000">
                            <a:srgbClr val="D6DF27"/>
                          </a:gs>
                          <a:gs pos="95000">
                            <a:srgbClr val="8CC640"/>
                          </a:gs>
                        </a:gsLst>
                        <a:lin ang="5400000" scaled="1"/>
                        <a:tileRect/>
                      </a:gradFill>
                      <a:ln w="19050">
                        <a:solidFill>
                          <a:srgbClr val="FDB81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05" name="Rectangle 109">
                        <a:extLst>
                          <a:ext uri="{FF2B5EF4-FFF2-40B4-BE49-F238E27FC236}">
                            <a16:creationId xmlns:a16="http://schemas.microsoft.com/office/drawing/2014/main" id="{A9DCC704-B1FD-46B9-9395-66606A520F5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00638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06" name="Freeform 110">
                        <a:extLst>
                          <a:ext uri="{FF2B5EF4-FFF2-40B4-BE49-F238E27FC236}">
                            <a16:creationId xmlns:a16="http://schemas.microsoft.com/office/drawing/2014/main" id="{3E092626-0861-47E0-9893-9CF7698E16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00638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07" name="Rectangle 111">
                        <a:extLst>
                          <a:ext uri="{FF2B5EF4-FFF2-40B4-BE49-F238E27FC236}">
                            <a16:creationId xmlns:a16="http://schemas.microsoft.com/office/drawing/2014/main" id="{D9CA6E93-E79B-4E38-90E0-A3237854DCB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9609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08" name="Freeform 112">
                        <a:extLst>
                          <a:ext uri="{FF2B5EF4-FFF2-40B4-BE49-F238E27FC236}">
                            <a16:creationId xmlns:a16="http://schemas.microsoft.com/office/drawing/2014/main" id="{2EE64FE1-227D-4AF3-809C-4D0F3A82096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9609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09" name="Rectangle 113">
                        <a:extLst>
                          <a:ext uri="{FF2B5EF4-FFF2-40B4-BE49-F238E27FC236}">
                            <a16:creationId xmlns:a16="http://schemas.microsoft.com/office/drawing/2014/main" id="{968B35A0-55DE-4481-8752-0A3678801D3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3613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0" name="Freeform 114">
                        <a:extLst>
                          <a:ext uri="{FF2B5EF4-FFF2-40B4-BE49-F238E27FC236}">
                            <a16:creationId xmlns:a16="http://schemas.microsoft.com/office/drawing/2014/main" id="{4889AC12-621F-4EF0-8267-D4B9AF54011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473613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1" name="Rectangle 115">
                        <a:extLst>
                          <a:ext uri="{FF2B5EF4-FFF2-40B4-BE49-F238E27FC236}">
                            <a16:creationId xmlns:a16="http://schemas.microsoft.com/office/drawing/2014/main" id="{2CDF13F1-8788-472E-A7BC-AB5517472B2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5538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2" name="Freeform 116">
                        <a:extLst>
                          <a:ext uri="{FF2B5EF4-FFF2-40B4-BE49-F238E27FC236}">
                            <a16:creationId xmlns:a16="http://schemas.microsoft.com/office/drawing/2014/main" id="{C377649B-1AD5-4A61-97A6-7F4B6B0FAF9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635538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3" name="Rectangle 117">
                        <a:extLst>
                          <a:ext uri="{FF2B5EF4-FFF2-40B4-BE49-F238E27FC236}">
                            <a16:creationId xmlns:a16="http://schemas.microsoft.com/office/drawing/2014/main" id="{4986DB70-0C89-4F62-A271-97E436A1735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260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4" name="Freeform 118">
                        <a:extLst>
                          <a:ext uri="{FF2B5EF4-FFF2-40B4-BE49-F238E27FC236}">
                            <a16:creationId xmlns:a16="http://schemas.microsoft.com/office/drawing/2014/main" id="{0D9374FB-4362-43A2-9CD0-01874AC2B79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1260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5" name="Rectangle 119">
                        <a:extLst>
                          <a:ext uri="{FF2B5EF4-FFF2-40B4-BE49-F238E27FC236}">
                            <a16:creationId xmlns:a16="http://schemas.microsoft.com/office/drawing/2014/main" id="{4823E801-B437-49B3-AF53-9ED2A294BB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911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6" name="Freeform 120">
                        <a:extLst>
                          <a:ext uri="{FF2B5EF4-FFF2-40B4-BE49-F238E27FC236}">
                            <a16:creationId xmlns:a16="http://schemas.microsoft.com/office/drawing/2014/main" id="{BBF1FD87-81F5-4C62-867B-40117C3D49E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2911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7" name="Rectangle 121">
                        <a:extLst>
                          <a:ext uri="{FF2B5EF4-FFF2-40B4-BE49-F238E27FC236}">
                            <a16:creationId xmlns:a16="http://schemas.microsoft.com/office/drawing/2014/main" id="{17AFDAF7-99CD-4E95-AB42-12352D7147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453100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8" name="Freeform 122">
                        <a:extLst>
                          <a:ext uri="{FF2B5EF4-FFF2-40B4-BE49-F238E27FC236}">
                            <a16:creationId xmlns:a16="http://schemas.microsoft.com/office/drawing/2014/main" id="{9164A755-76F3-4257-9B49-30869A2BEDD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453100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19" name="Rectangle 123">
                        <a:extLst>
                          <a:ext uri="{FF2B5EF4-FFF2-40B4-BE49-F238E27FC236}">
                            <a16:creationId xmlns:a16="http://schemas.microsoft.com/office/drawing/2014/main" id="{FFB5FC0D-5D5D-4A1D-964D-F644B496E1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89953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0" name="Rectangle 124">
                        <a:extLst>
                          <a:ext uri="{FF2B5EF4-FFF2-40B4-BE49-F238E27FC236}">
                            <a16:creationId xmlns:a16="http://schemas.microsoft.com/office/drawing/2014/main" id="{C38E488F-4CEA-4F27-B9E5-08B674E6506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5101" y="-386398"/>
                        <a:ext cx="87436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1" name="Rectangle 125">
                        <a:extLst>
                          <a:ext uri="{FF2B5EF4-FFF2-40B4-BE49-F238E27FC236}">
                            <a16:creationId xmlns:a16="http://schemas.microsoft.com/office/drawing/2014/main" id="{E3E4EF8C-991A-4919-8E0E-3A96B6523C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020255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2" name="Rectangle 126">
                        <a:extLst>
                          <a:ext uri="{FF2B5EF4-FFF2-40B4-BE49-F238E27FC236}">
                            <a16:creationId xmlns:a16="http://schemas.microsoft.com/office/drawing/2014/main" id="{D35CED4C-39B7-4110-B0F9-328CB078707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85403" y="-386398"/>
                        <a:ext cx="87436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3" name="Rectangle 127">
                        <a:extLst>
                          <a:ext uri="{FF2B5EF4-FFF2-40B4-BE49-F238E27FC236}">
                            <a16:creationId xmlns:a16="http://schemas.microsoft.com/office/drawing/2014/main" id="{F8C50964-F3D8-466E-B5E1-12955F47C9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350558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4" name="Rectangle 128">
                        <a:extLst>
                          <a:ext uri="{FF2B5EF4-FFF2-40B4-BE49-F238E27FC236}">
                            <a16:creationId xmlns:a16="http://schemas.microsoft.com/office/drawing/2014/main" id="{3E31F8DE-7C69-4A11-BFD3-51DC26A06F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89953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5" name="Rectangle 129">
                        <a:extLst>
                          <a:ext uri="{FF2B5EF4-FFF2-40B4-BE49-F238E27FC236}">
                            <a16:creationId xmlns:a16="http://schemas.microsoft.com/office/drawing/2014/main" id="{3163CC39-D5AC-4DF8-B96A-2EF87CCC76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5101" y="673231"/>
                        <a:ext cx="87436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6" name="Rectangle 130">
                        <a:extLst>
                          <a:ext uri="{FF2B5EF4-FFF2-40B4-BE49-F238E27FC236}">
                            <a16:creationId xmlns:a16="http://schemas.microsoft.com/office/drawing/2014/main" id="{A6E53757-ED59-4D47-B499-DA763540957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020255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7" name="Rectangle 131">
                        <a:extLst>
                          <a:ext uri="{FF2B5EF4-FFF2-40B4-BE49-F238E27FC236}">
                            <a16:creationId xmlns:a16="http://schemas.microsoft.com/office/drawing/2014/main" id="{681B400D-5C94-4DA6-812A-DD8D62549B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85403" y="673231"/>
                        <a:ext cx="87436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8" name="Rectangle 132">
                        <a:extLst>
                          <a:ext uri="{FF2B5EF4-FFF2-40B4-BE49-F238E27FC236}">
                            <a16:creationId xmlns:a16="http://schemas.microsoft.com/office/drawing/2014/main" id="{9A9D3140-46FC-417B-BD45-097C581035C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350558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29" name="Rectangle 133">
                        <a:extLst>
                          <a:ext uri="{FF2B5EF4-FFF2-40B4-BE49-F238E27FC236}">
                            <a16:creationId xmlns:a16="http://schemas.microsoft.com/office/drawing/2014/main" id="{163A2A4E-E23B-410D-B29E-2F842FCA635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478803"/>
                        <a:ext cx="106866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0" name="Rectangle 134">
                        <a:extLst>
                          <a:ext uri="{FF2B5EF4-FFF2-40B4-BE49-F238E27FC236}">
                            <a16:creationId xmlns:a16="http://schemas.microsoft.com/office/drawing/2014/main" id="{7BDF356D-FC14-4BA6-A432-AE9FF2C8FC2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313542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1" name="Rectangle 135">
                        <a:extLst>
                          <a:ext uri="{FF2B5EF4-FFF2-40B4-BE49-F238E27FC236}">
                            <a16:creationId xmlns:a16="http://schemas.microsoft.com/office/drawing/2014/main" id="{BF452A1C-3D05-4451-B42F-84164F0A643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158000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2" name="Rectangle 136">
                        <a:extLst>
                          <a:ext uri="{FF2B5EF4-FFF2-40B4-BE49-F238E27FC236}">
                            <a16:creationId xmlns:a16="http://schemas.microsoft.com/office/drawing/2014/main" id="{14D2B0EB-A3DA-4C46-9F67-CE17E9AF692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-7266"/>
                        <a:ext cx="106866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3" name="Rectangle 137">
                        <a:extLst>
                          <a:ext uri="{FF2B5EF4-FFF2-40B4-BE49-F238E27FC236}">
                            <a16:creationId xmlns:a16="http://schemas.microsoft.com/office/drawing/2014/main" id="{DD4B83C1-D99B-4DAE-AB6C-7490BA90FC6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-172527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4" name="Rectangle 138">
                        <a:extLst>
                          <a:ext uri="{FF2B5EF4-FFF2-40B4-BE49-F238E27FC236}">
                            <a16:creationId xmlns:a16="http://schemas.microsoft.com/office/drawing/2014/main" id="{C36ADD7D-196B-493C-98B9-5825741555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478803"/>
                        <a:ext cx="106859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5" name="Rectangle 139">
                        <a:extLst>
                          <a:ext uri="{FF2B5EF4-FFF2-40B4-BE49-F238E27FC236}">
                            <a16:creationId xmlns:a16="http://schemas.microsoft.com/office/drawing/2014/main" id="{E4C373AC-1F45-40A2-B86E-FDA58B0B557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313542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6" name="Rectangle 140">
                        <a:extLst>
                          <a:ext uri="{FF2B5EF4-FFF2-40B4-BE49-F238E27FC236}">
                            <a16:creationId xmlns:a16="http://schemas.microsoft.com/office/drawing/2014/main" id="{30B868E7-1C86-4768-9CA1-73566D3743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158000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7" name="Rectangle 141">
                        <a:extLst>
                          <a:ext uri="{FF2B5EF4-FFF2-40B4-BE49-F238E27FC236}">
                            <a16:creationId xmlns:a16="http://schemas.microsoft.com/office/drawing/2014/main" id="{7E64942A-B61E-47F1-8A9E-4B86E5EE27B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-7266"/>
                        <a:ext cx="106859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8" name="Rectangle 142">
                        <a:extLst>
                          <a:ext uri="{FF2B5EF4-FFF2-40B4-BE49-F238E27FC236}">
                            <a16:creationId xmlns:a16="http://schemas.microsoft.com/office/drawing/2014/main" id="{2F139F02-F797-40F8-8E41-E4B9F9C1AEC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-172527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39" name="Rectangle 143">
                        <a:extLst>
                          <a:ext uri="{FF2B5EF4-FFF2-40B4-BE49-F238E27FC236}">
                            <a16:creationId xmlns:a16="http://schemas.microsoft.com/office/drawing/2014/main" id="{D8D6F23A-C97B-4789-8A9C-BE40109CE75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583150" y="-279400"/>
                        <a:ext cx="952500" cy="9525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0" name="Rectangle 144">
                        <a:extLst>
                          <a:ext uri="{FF2B5EF4-FFF2-40B4-BE49-F238E27FC236}">
                            <a16:creationId xmlns:a16="http://schemas.microsoft.com/office/drawing/2014/main" id="{9BD0BE0B-8029-494A-B319-E403742EB4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-252413"/>
                        <a:ext cx="60642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1" name="Rectangle 145">
                        <a:extLst>
                          <a:ext uri="{FF2B5EF4-FFF2-40B4-BE49-F238E27FC236}">
                            <a16:creationId xmlns:a16="http://schemas.microsoft.com/office/drawing/2014/main" id="{134A8F3F-3294-4502-85DC-08DB9623CAC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69850"/>
                        <a:ext cx="606425" cy="231775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2" name="Rectangle 146">
                        <a:extLst>
                          <a:ext uri="{FF2B5EF4-FFF2-40B4-BE49-F238E27FC236}">
                            <a16:creationId xmlns:a16="http://schemas.microsoft.com/office/drawing/2014/main" id="{FF92507F-76F2-4F17-B642-73ECD769D7F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376238"/>
                        <a:ext cx="606425" cy="233363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3" name="Rectangle 147">
                        <a:extLst>
                          <a:ext uri="{FF2B5EF4-FFF2-40B4-BE49-F238E27FC236}">
                            <a16:creationId xmlns:a16="http://schemas.microsoft.com/office/drawing/2014/main" id="{1847E7C1-4ACA-4F89-907D-418020F35DA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-358775"/>
                        <a:ext cx="244475" cy="230188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4" name="Rectangle 148">
                        <a:extLst>
                          <a:ext uri="{FF2B5EF4-FFF2-40B4-BE49-F238E27FC236}">
                            <a16:creationId xmlns:a16="http://schemas.microsoft.com/office/drawing/2014/main" id="{8D15D050-9919-42E2-818A-F7236785E91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-69850"/>
                        <a:ext cx="24447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5" name="Rectangle 149">
                        <a:extLst>
                          <a:ext uri="{FF2B5EF4-FFF2-40B4-BE49-F238E27FC236}">
                            <a16:creationId xmlns:a16="http://schemas.microsoft.com/office/drawing/2014/main" id="{9C6351D7-C09C-420D-B549-53908B1D47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219075"/>
                        <a:ext cx="24447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6" name="Rectangle 150">
                        <a:extLst>
                          <a:ext uri="{FF2B5EF4-FFF2-40B4-BE49-F238E27FC236}">
                            <a16:creationId xmlns:a16="http://schemas.microsoft.com/office/drawing/2014/main" id="{728B7A87-D8F5-496B-8ACC-EBCF424880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7925" y="508000"/>
                        <a:ext cx="241300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7" name="Rectangle 151">
                        <a:extLst>
                          <a:ext uri="{FF2B5EF4-FFF2-40B4-BE49-F238E27FC236}">
                            <a16:creationId xmlns:a16="http://schemas.microsoft.com/office/drawing/2014/main" id="{0CACDA7C-060A-44B4-953F-74831DAE84B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-252413"/>
                        <a:ext cx="608013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8" name="Rectangle 152">
                        <a:extLst>
                          <a:ext uri="{FF2B5EF4-FFF2-40B4-BE49-F238E27FC236}">
                            <a16:creationId xmlns:a16="http://schemas.microsoft.com/office/drawing/2014/main" id="{237214AE-0B4C-4549-B690-698A781C936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69850"/>
                        <a:ext cx="608013" cy="231775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49" name="Rectangle 153">
                        <a:extLst>
                          <a:ext uri="{FF2B5EF4-FFF2-40B4-BE49-F238E27FC236}">
                            <a16:creationId xmlns:a16="http://schemas.microsoft.com/office/drawing/2014/main" id="{F94E2867-7D07-4876-9871-0277CF2775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376238"/>
                        <a:ext cx="608013" cy="233363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0" name="Rectangle 154">
                        <a:extLst>
                          <a:ext uri="{FF2B5EF4-FFF2-40B4-BE49-F238E27FC236}">
                            <a16:creationId xmlns:a16="http://schemas.microsoft.com/office/drawing/2014/main" id="{25FE59D0-AAB3-49BD-BFE5-C0C8EC49444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-250298"/>
                        <a:ext cx="602316" cy="22358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1" name="Rectangle 155">
                        <a:extLst>
                          <a:ext uri="{FF2B5EF4-FFF2-40B4-BE49-F238E27FC236}">
                            <a16:creationId xmlns:a16="http://schemas.microsoft.com/office/drawing/2014/main" id="{275EDA72-7130-4864-8CCE-4D5BE65ED36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70505"/>
                        <a:ext cx="602316" cy="2333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2" name="Rectangle 156">
                        <a:extLst>
                          <a:ext uri="{FF2B5EF4-FFF2-40B4-BE49-F238E27FC236}">
                            <a16:creationId xmlns:a16="http://schemas.microsoft.com/office/drawing/2014/main" id="{B7E7E5F3-C2D8-410F-AD8D-B118DA4816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371871"/>
                        <a:ext cx="602316" cy="2333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3" name="Group 75">
                      <a:extLst>
                        <a:ext uri="{FF2B5EF4-FFF2-40B4-BE49-F238E27FC236}">
                          <a16:creationId xmlns:a16="http://schemas.microsoft.com/office/drawing/2014/main" id="{CD86296F-801C-4C46-9E08-3DE787D7D6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117796" y="3884115"/>
                      <a:ext cx="465944" cy="155850"/>
                      <a:chOff x="15066963" y="-590550"/>
                      <a:chExt cx="4225925" cy="1885950"/>
                    </a:xfrm>
                  </p:grpSpPr>
                  <p:sp>
                    <p:nvSpPr>
                      <p:cNvPr id="154" name="Freeform 108">
                        <a:extLst>
                          <a:ext uri="{FF2B5EF4-FFF2-40B4-BE49-F238E27FC236}">
                            <a16:creationId xmlns:a16="http://schemas.microsoft.com/office/drawing/2014/main" id="{E21840FE-8A7E-4CBA-857E-FFE3EEBCBD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066963" y="-590550"/>
                        <a:ext cx="4225925" cy="1885950"/>
                      </a:xfrm>
                      <a:custGeom>
                        <a:avLst/>
                        <a:gdLst>
                          <a:gd name="T0" fmla="*/ 0 w 2662"/>
                          <a:gd name="T1" fmla="*/ 0 h 1188"/>
                          <a:gd name="T2" fmla="*/ 0 w 2662"/>
                          <a:gd name="T3" fmla="*/ 973 h 1188"/>
                          <a:gd name="T4" fmla="*/ 1462 w 2662"/>
                          <a:gd name="T5" fmla="*/ 973 h 1188"/>
                          <a:gd name="T6" fmla="*/ 1462 w 2662"/>
                          <a:gd name="T7" fmla="*/ 1188 h 1188"/>
                          <a:gd name="T8" fmla="*/ 2253 w 2662"/>
                          <a:gd name="T9" fmla="*/ 1188 h 1188"/>
                          <a:gd name="T10" fmla="*/ 2253 w 2662"/>
                          <a:gd name="T11" fmla="*/ 973 h 1188"/>
                          <a:gd name="T12" fmla="*/ 2662 w 2662"/>
                          <a:gd name="T13" fmla="*/ 973 h 1188"/>
                          <a:gd name="T14" fmla="*/ 2662 w 2662"/>
                          <a:gd name="T15" fmla="*/ 0 h 1188"/>
                          <a:gd name="T16" fmla="*/ 0 w 2662"/>
                          <a:gd name="T17" fmla="*/ 0 h 118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662" h="1188">
                            <a:moveTo>
                              <a:pt x="0" y="0"/>
                            </a:moveTo>
                            <a:lnTo>
                              <a:pt x="0" y="973"/>
                            </a:lnTo>
                            <a:lnTo>
                              <a:pt x="1462" y="973"/>
                            </a:lnTo>
                            <a:lnTo>
                              <a:pt x="1462" y="1188"/>
                            </a:lnTo>
                            <a:lnTo>
                              <a:pt x="2253" y="1188"/>
                            </a:lnTo>
                            <a:lnTo>
                              <a:pt x="2253" y="973"/>
                            </a:lnTo>
                            <a:lnTo>
                              <a:pt x="2662" y="973"/>
                            </a:lnTo>
                            <a:lnTo>
                              <a:pt x="2662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5000">
                            <a:srgbClr val="D6DF27"/>
                          </a:gs>
                          <a:gs pos="95000">
                            <a:srgbClr val="8CC640"/>
                          </a:gs>
                        </a:gsLst>
                        <a:lin ang="5400000" scaled="1"/>
                        <a:tileRect/>
                      </a:gradFill>
                      <a:ln w="19050">
                        <a:solidFill>
                          <a:srgbClr val="FDB81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5" name="Rectangle 109">
                        <a:extLst>
                          <a:ext uri="{FF2B5EF4-FFF2-40B4-BE49-F238E27FC236}">
                            <a16:creationId xmlns:a16="http://schemas.microsoft.com/office/drawing/2014/main" id="{5DDCAC15-147E-419B-8CD3-47E3CB43DB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00638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6" name="Freeform 110">
                        <a:extLst>
                          <a:ext uri="{FF2B5EF4-FFF2-40B4-BE49-F238E27FC236}">
                            <a16:creationId xmlns:a16="http://schemas.microsoft.com/office/drawing/2014/main" id="{0A25FB81-2C71-4B9C-9B6E-F53986D1F54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800638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7" name="Rectangle 111">
                        <a:extLst>
                          <a:ext uri="{FF2B5EF4-FFF2-40B4-BE49-F238E27FC236}">
                            <a16:creationId xmlns:a16="http://schemas.microsoft.com/office/drawing/2014/main" id="{5E19C0D3-DF9F-458C-A009-48DF6A19596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9609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8" name="Freeform 112">
                        <a:extLst>
                          <a:ext uri="{FF2B5EF4-FFF2-40B4-BE49-F238E27FC236}">
                            <a16:creationId xmlns:a16="http://schemas.microsoft.com/office/drawing/2014/main" id="{ACCE5F35-1EFE-4810-89AB-0F23D48EDF0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9609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59" name="Rectangle 113">
                        <a:extLst>
                          <a:ext uri="{FF2B5EF4-FFF2-40B4-BE49-F238E27FC236}">
                            <a16:creationId xmlns:a16="http://schemas.microsoft.com/office/drawing/2014/main" id="{D4F2795B-61C7-4551-996A-FF4956E864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3613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0" name="Freeform 114">
                        <a:extLst>
                          <a:ext uri="{FF2B5EF4-FFF2-40B4-BE49-F238E27FC236}">
                            <a16:creationId xmlns:a16="http://schemas.microsoft.com/office/drawing/2014/main" id="{FD6AFC14-6B8D-4EE4-A695-8C8B81A951F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473613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1" name="Rectangle 115">
                        <a:extLst>
                          <a:ext uri="{FF2B5EF4-FFF2-40B4-BE49-F238E27FC236}">
                            <a16:creationId xmlns:a16="http://schemas.microsoft.com/office/drawing/2014/main" id="{9C1D8FFB-D406-4994-B70A-F5F47F7759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5538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2" name="Freeform 116">
                        <a:extLst>
                          <a:ext uri="{FF2B5EF4-FFF2-40B4-BE49-F238E27FC236}">
                            <a16:creationId xmlns:a16="http://schemas.microsoft.com/office/drawing/2014/main" id="{1853782F-4D3F-45E4-A0C2-9F76BC693C0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635538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3" name="Rectangle 117">
                        <a:extLst>
                          <a:ext uri="{FF2B5EF4-FFF2-40B4-BE49-F238E27FC236}">
                            <a16:creationId xmlns:a16="http://schemas.microsoft.com/office/drawing/2014/main" id="{DDF771BF-1AFD-47AD-89B2-0140871028F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260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4" name="Freeform 118">
                        <a:extLst>
                          <a:ext uri="{FF2B5EF4-FFF2-40B4-BE49-F238E27FC236}">
                            <a16:creationId xmlns:a16="http://schemas.microsoft.com/office/drawing/2014/main" id="{4FCECC0C-E76A-4959-8A1D-964DE57A296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1260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5" name="Rectangle 119">
                        <a:extLst>
                          <a:ext uri="{FF2B5EF4-FFF2-40B4-BE49-F238E27FC236}">
                            <a16:creationId xmlns:a16="http://schemas.microsoft.com/office/drawing/2014/main" id="{0ED9D545-61BF-405A-B15C-8270E966AF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91175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6" name="Freeform 120">
                        <a:extLst>
                          <a:ext uri="{FF2B5EF4-FFF2-40B4-BE49-F238E27FC236}">
                            <a16:creationId xmlns:a16="http://schemas.microsoft.com/office/drawing/2014/main" id="{13AA17A5-7C23-44A7-B85F-C5BB92DAE6A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291175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7" name="Rectangle 121">
                        <a:extLst>
                          <a:ext uri="{FF2B5EF4-FFF2-40B4-BE49-F238E27FC236}">
                            <a16:creationId xmlns:a16="http://schemas.microsoft.com/office/drawing/2014/main" id="{232524B0-02AC-4A8B-9A40-8E1C023CAE0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453100" y="1146175"/>
                        <a:ext cx="85725" cy="146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8" name="Freeform 122">
                        <a:extLst>
                          <a:ext uri="{FF2B5EF4-FFF2-40B4-BE49-F238E27FC236}">
                            <a16:creationId xmlns:a16="http://schemas.microsoft.com/office/drawing/2014/main" id="{9532A887-79BB-4931-B920-BA866455C1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8453100" y="1146175"/>
                        <a:ext cx="85725" cy="146050"/>
                      </a:xfrm>
                      <a:custGeom>
                        <a:avLst/>
                        <a:gdLst>
                          <a:gd name="T0" fmla="*/ 2147483647 w 54"/>
                          <a:gd name="T1" fmla="*/ 0 h 92"/>
                          <a:gd name="T2" fmla="*/ 2147483647 w 54"/>
                          <a:gd name="T3" fmla="*/ 2147483647 h 92"/>
                          <a:gd name="T4" fmla="*/ 0 w 54"/>
                          <a:gd name="T5" fmla="*/ 2147483647 h 92"/>
                          <a:gd name="T6" fmla="*/ 0 w 54"/>
                          <a:gd name="T7" fmla="*/ 0 h 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54" h="92">
                            <a:moveTo>
                              <a:pt x="54" y="0"/>
                            </a:moveTo>
                            <a:lnTo>
                              <a:pt x="54" y="92"/>
                            </a:lnTo>
                            <a:lnTo>
                              <a:pt x="0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DD900"/>
                          </a:gs>
                          <a:gs pos="5000">
                            <a:srgbClr val="FDD900"/>
                          </a:gs>
                          <a:gs pos="100000">
                            <a:srgbClr val="F27422"/>
                          </a:gs>
                        </a:gsLst>
                        <a:lin ang="162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69" name="Rectangle 123">
                        <a:extLst>
                          <a:ext uri="{FF2B5EF4-FFF2-40B4-BE49-F238E27FC236}">
                            <a16:creationId xmlns:a16="http://schemas.microsoft.com/office/drawing/2014/main" id="{6B45948F-302C-4892-A165-C6E8E24D54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89953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0" name="Rectangle 124">
                        <a:extLst>
                          <a:ext uri="{FF2B5EF4-FFF2-40B4-BE49-F238E27FC236}">
                            <a16:creationId xmlns:a16="http://schemas.microsoft.com/office/drawing/2014/main" id="{51B494C7-0BD8-46B4-A267-32A999E424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5101" y="-386398"/>
                        <a:ext cx="87436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1" name="Rectangle 125">
                        <a:extLst>
                          <a:ext uri="{FF2B5EF4-FFF2-40B4-BE49-F238E27FC236}">
                            <a16:creationId xmlns:a16="http://schemas.microsoft.com/office/drawing/2014/main" id="{FB25282E-9229-403C-A5C1-8A995729A4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020255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2" name="Rectangle 126">
                        <a:extLst>
                          <a:ext uri="{FF2B5EF4-FFF2-40B4-BE49-F238E27FC236}">
                            <a16:creationId xmlns:a16="http://schemas.microsoft.com/office/drawing/2014/main" id="{CFFE1558-C984-4D05-9F31-5EBB83A3374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85403" y="-386398"/>
                        <a:ext cx="87436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3" name="Rectangle 127">
                        <a:extLst>
                          <a:ext uri="{FF2B5EF4-FFF2-40B4-BE49-F238E27FC236}">
                            <a16:creationId xmlns:a16="http://schemas.microsoft.com/office/drawing/2014/main" id="{6B49A0A2-0877-4BF2-81C9-71B78F06960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350558" y="-386398"/>
                        <a:ext cx="87430" cy="106932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4" name="Rectangle 128">
                        <a:extLst>
                          <a:ext uri="{FF2B5EF4-FFF2-40B4-BE49-F238E27FC236}">
                            <a16:creationId xmlns:a16="http://schemas.microsoft.com/office/drawing/2014/main" id="{29CB39B1-28FB-496C-848A-08946A198B5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89953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5" name="Rectangle 129">
                        <a:extLst>
                          <a:ext uri="{FF2B5EF4-FFF2-40B4-BE49-F238E27FC236}">
                            <a16:creationId xmlns:a16="http://schemas.microsoft.com/office/drawing/2014/main" id="{B12D4FF7-4AB3-4AF7-AA09-DD499F4B7FE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855101" y="673231"/>
                        <a:ext cx="87436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6" name="Rectangle 130">
                        <a:extLst>
                          <a:ext uri="{FF2B5EF4-FFF2-40B4-BE49-F238E27FC236}">
                            <a16:creationId xmlns:a16="http://schemas.microsoft.com/office/drawing/2014/main" id="{BBF87123-623C-4C29-AA0F-5984336C468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020255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7" name="Rectangle 131">
                        <a:extLst>
                          <a:ext uri="{FF2B5EF4-FFF2-40B4-BE49-F238E27FC236}">
                            <a16:creationId xmlns:a16="http://schemas.microsoft.com/office/drawing/2014/main" id="{D5A0EAB9-7E6D-4952-B111-6BD01F4414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185403" y="673231"/>
                        <a:ext cx="87436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8" name="Rectangle 132">
                        <a:extLst>
                          <a:ext uri="{FF2B5EF4-FFF2-40B4-BE49-F238E27FC236}">
                            <a16:creationId xmlns:a16="http://schemas.microsoft.com/office/drawing/2014/main" id="{F0EE5A9B-73F7-48B2-881B-7F240E630D9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350558" y="673231"/>
                        <a:ext cx="87430" cy="106938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79" name="Rectangle 133">
                        <a:extLst>
                          <a:ext uri="{FF2B5EF4-FFF2-40B4-BE49-F238E27FC236}">
                            <a16:creationId xmlns:a16="http://schemas.microsoft.com/office/drawing/2014/main" id="{D28A5794-00B3-491A-A010-13433BB42F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478803"/>
                        <a:ext cx="106866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0" name="Rectangle 134">
                        <a:extLst>
                          <a:ext uri="{FF2B5EF4-FFF2-40B4-BE49-F238E27FC236}">
                            <a16:creationId xmlns:a16="http://schemas.microsoft.com/office/drawing/2014/main" id="{B89B3BC5-ED42-4554-A382-517605B0C0A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313542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1" name="Rectangle 135">
                        <a:extLst>
                          <a:ext uri="{FF2B5EF4-FFF2-40B4-BE49-F238E27FC236}">
                            <a16:creationId xmlns:a16="http://schemas.microsoft.com/office/drawing/2014/main" id="{E8652732-444F-4C94-B44E-36AB664799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158000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2" name="Rectangle 136">
                        <a:extLst>
                          <a:ext uri="{FF2B5EF4-FFF2-40B4-BE49-F238E27FC236}">
                            <a16:creationId xmlns:a16="http://schemas.microsoft.com/office/drawing/2014/main" id="{5B3B22BE-910D-4D8A-910C-685A434D5BF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-7266"/>
                        <a:ext cx="106866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3" name="Rectangle 137">
                        <a:extLst>
                          <a:ext uri="{FF2B5EF4-FFF2-40B4-BE49-F238E27FC236}">
                            <a16:creationId xmlns:a16="http://schemas.microsoft.com/office/drawing/2014/main" id="{EE1B8C04-1DA5-4D2F-82AC-AB42F79530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35135" y="-172527"/>
                        <a:ext cx="106866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4" name="Rectangle 138">
                        <a:extLst>
                          <a:ext uri="{FF2B5EF4-FFF2-40B4-BE49-F238E27FC236}">
                            <a16:creationId xmlns:a16="http://schemas.microsoft.com/office/drawing/2014/main" id="{7D03CC6E-5733-4FFE-9B99-3A8DA4C4343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478803"/>
                        <a:ext cx="106859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5" name="Rectangle 139">
                        <a:extLst>
                          <a:ext uri="{FF2B5EF4-FFF2-40B4-BE49-F238E27FC236}">
                            <a16:creationId xmlns:a16="http://schemas.microsoft.com/office/drawing/2014/main" id="{306BC777-CFDF-4878-A29A-8B1A8A609B1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313542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6" name="Rectangle 140">
                        <a:extLst>
                          <a:ext uri="{FF2B5EF4-FFF2-40B4-BE49-F238E27FC236}">
                            <a16:creationId xmlns:a16="http://schemas.microsoft.com/office/drawing/2014/main" id="{4B5836DC-5BAD-4517-8A8C-D29F6124DE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158000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7" name="Rectangle 141">
                        <a:extLst>
                          <a:ext uri="{FF2B5EF4-FFF2-40B4-BE49-F238E27FC236}">
                            <a16:creationId xmlns:a16="http://schemas.microsoft.com/office/drawing/2014/main" id="{651E072E-1258-446A-8A88-0EE81D5742D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-7266"/>
                        <a:ext cx="106859" cy="87496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8" name="Rectangle 142">
                        <a:extLst>
                          <a:ext uri="{FF2B5EF4-FFF2-40B4-BE49-F238E27FC236}">
                            <a16:creationId xmlns:a16="http://schemas.microsoft.com/office/drawing/2014/main" id="{DCB419CD-A755-4D58-AA1B-2301539A2E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6228" y="-172527"/>
                        <a:ext cx="106859" cy="87489"/>
                      </a:xfrm>
                      <a:prstGeom prst="rect">
                        <a:avLst/>
                      </a:prstGeom>
                      <a:gradFill>
                        <a:gsLst>
                          <a:gs pos="100000">
                            <a:srgbClr val="B1BABF">
                              <a:lumMod val="60000"/>
                              <a:lumOff val="40000"/>
                            </a:srgbClr>
                          </a:gs>
                          <a:gs pos="0">
                            <a:srgbClr val="B1BABF">
                              <a:lumMod val="20000"/>
                              <a:lumOff val="80000"/>
                            </a:srgbClr>
                          </a:gs>
                        </a:gsLst>
                        <a:lin ang="16200000" scaled="0"/>
                      </a:gradFill>
                      <a:ln w="38100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89" name="Rectangle 143">
                        <a:extLst>
                          <a:ext uri="{FF2B5EF4-FFF2-40B4-BE49-F238E27FC236}">
                            <a16:creationId xmlns:a16="http://schemas.microsoft.com/office/drawing/2014/main" id="{C42FE33C-6BC1-48DA-9276-367FC1DB68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583150" y="-279400"/>
                        <a:ext cx="952500" cy="9525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0" name="Rectangle 144">
                        <a:extLst>
                          <a:ext uri="{FF2B5EF4-FFF2-40B4-BE49-F238E27FC236}">
                            <a16:creationId xmlns:a16="http://schemas.microsoft.com/office/drawing/2014/main" id="{AE10EA36-E813-4FEB-8A81-8383EDB45FC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-252413"/>
                        <a:ext cx="60642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1" name="Rectangle 145">
                        <a:extLst>
                          <a:ext uri="{FF2B5EF4-FFF2-40B4-BE49-F238E27FC236}">
                            <a16:creationId xmlns:a16="http://schemas.microsoft.com/office/drawing/2014/main" id="{7F67F9EC-8BB8-405A-95F5-365FDBBA9EF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69850"/>
                        <a:ext cx="606425" cy="231775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2" name="Rectangle 146">
                        <a:extLst>
                          <a:ext uri="{FF2B5EF4-FFF2-40B4-BE49-F238E27FC236}">
                            <a16:creationId xmlns:a16="http://schemas.microsoft.com/office/drawing/2014/main" id="{9FBB8FA0-D525-4883-B173-5916C16E778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589375" y="376238"/>
                        <a:ext cx="606425" cy="233363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3" name="Rectangle 147">
                        <a:extLst>
                          <a:ext uri="{FF2B5EF4-FFF2-40B4-BE49-F238E27FC236}">
                            <a16:creationId xmlns:a16="http://schemas.microsoft.com/office/drawing/2014/main" id="{CD4B9EC4-6822-4C99-96F4-F667406342E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-358775"/>
                        <a:ext cx="244475" cy="230188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4" name="Rectangle 148">
                        <a:extLst>
                          <a:ext uri="{FF2B5EF4-FFF2-40B4-BE49-F238E27FC236}">
                            <a16:creationId xmlns:a16="http://schemas.microsoft.com/office/drawing/2014/main" id="{A782F946-993E-4C59-9B33-B80C5BEBD7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-69850"/>
                        <a:ext cx="24447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5" name="Rectangle 149">
                        <a:extLst>
                          <a:ext uri="{FF2B5EF4-FFF2-40B4-BE49-F238E27FC236}">
                            <a16:creationId xmlns:a16="http://schemas.microsoft.com/office/drawing/2014/main" id="{BF40AA9B-399F-4B98-A478-99377E56E5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4750" y="219075"/>
                        <a:ext cx="244475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6" name="Rectangle 150">
                        <a:extLst>
                          <a:ext uri="{FF2B5EF4-FFF2-40B4-BE49-F238E27FC236}">
                            <a16:creationId xmlns:a16="http://schemas.microsoft.com/office/drawing/2014/main" id="{92B87156-6DFF-4D2C-A007-6ACA1B7CEA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57925" y="508000"/>
                        <a:ext cx="241300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7" name="Rectangle 151">
                        <a:extLst>
                          <a:ext uri="{FF2B5EF4-FFF2-40B4-BE49-F238E27FC236}">
                            <a16:creationId xmlns:a16="http://schemas.microsoft.com/office/drawing/2014/main" id="{E97A0D04-B2B7-4260-9718-B026E14B11C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-252413"/>
                        <a:ext cx="608013" cy="228600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8" name="Rectangle 152">
                        <a:extLst>
                          <a:ext uri="{FF2B5EF4-FFF2-40B4-BE49-F238E27FC236}">
                            <a16:creationId xmlns:a16="http://schemas.microsoft.com/office/drawing/2014/main" id="{7CD4900B-1803-4FC9-BFA0-F57D347AB81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69850"/>
                        <a:ext cx="608013" cy="231775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199" name="Rectangle 153">
                        <a:extLst>
                          <a:ext uri="{FF2B5EF4-FFF2-40B4-BE49-F238E27FC236}">
                            <a16:creationId xmlns:a16="http://schemas.microsoft.com/office/drawing/2014/main" id="{8B5C8F2D-193E-4098-892E-DD8EAF72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913100" y="376238"/>
                        <a:ext cx="608013" cy="233363"/>
                      </a:xfrm>
                      <a:prstGeom prst="rect">
                        <a:avLst/>
                      </a:prstGeom>
                      <a:solidFill>
                        <a:srgbClr val="1E1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200" name="Rectangle 154">
                        <a:extLst>
                          <a:ext uri="{FF2B5EF4-FFF2-40B4-BE49-F238E27FC236}">
                            <a16:creationId xmlns:a16="http://schemas.microsoft.com/office/drawing/2014/main" id="{C346E6FE-762F-4E0C-8D9F-9EE87B45B8F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-250298"/>
                        <a:ext cx="602316" cy="22358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201" name="Rectangle 155">
                        <a:extLst>
                          <a:ext uri="{FF2B5EF4-FFF2-40B4-BE49-F238E27FC236}">
                            <a16:creationId xmlns:a16="http://schemas.microsoft.com/office/drawing/2014/main" id="{5E457736-59F2-40CF-A369-FB629AF328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70505"/>
                        <a:ext cx="602316" cy="2333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  <p:sp>
                    <p:nvSpPr>
                      <p:cNvPr id="202" name="Rectangle 156">
                        <a:extLst>
                          <a:ext uri="{FF2B5EF4-FFF2-40B4-BE49-F238E27FC236}">
                            <a16:creationId xmlns:a16="http://schemas.microsoft.com/office/drawing/2014/main" id="{5F61B6CF-A0BA-4A8D-90A7-1EEF01AF931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32111" y="371871"/>
                        <a:ext cx="602316" cy="2333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100000">
                            <a:srgbClr val="0071C5"/>
                          </a:gs>
                          <a:gs pos="0">
                            <a:srgbClr val="00AEEF"/>
                          </a:gs>
                        </a:gsLst>
                        <a:lin ang="5400000" scaled="1"/>
                        <a:tileRect/>
                      </a:gradFill>
                      <a:ln w="28575" algn="ctr">
                        <a:noFill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lIns="91431" tIns="45716" rIns="91431" bIns="45716" anchor="ctr"/>
                      <a:lstStyle/>
                      <a:p>
                        <a:pPr marL="0" marR="0" lvl="0" indent="0" algn="ctr" defTabSz="68556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Intel Clear" panose="020B0604020203020204" pitchFamily="34" charset="0"/>
                          <a:cs typeface="Intel Clear" panose="020B0604020203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203" name="Straight Arrow Connector 202">
                      <a:extLst>
                        <a:ext uri="{FF2B5EF4-FFF2-40B4-BE49-F238E27FC236}">
                          <a16:creationId xmlns:a16="http://schemas.microsoft.com/office/drawing/2014/main" id="{2767F2E7-A33E-403D-803B-A77E14111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80898" y="4563613"/>
                      <a:ext cx="0" cy="312462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204" name="Straight Arrow Connector 203">
                      <a:extLst>
                        <a:ext uri="{FF2B5EF4-FFF2-40B4-BE49-F238E27FC236}">
                          <a16:creationId xmlns:a16="http://schemas.microsoft.com/office/drawing/2014/main" id="{230F24CD-1D67-4F50-8FF2-153DB8E29C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30732" y="4539156"/>
                      <a:ext cx="592707" cy="244235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  <p:cxnSp>
                  <p:nvCxnSpPr>
                    <p:cNvPr id="205" name="Straight Arrow Connector 204">
                      <a:extLst>
                        <a:ext uri="{FF2B5EF4-FFF2-40B4-BE49-F238E27FC236}">
                          <a16:creationId xmlns:a16="http://schemas.microsoft.com/office/drawing/2014/main" id="{332C95CA-AEED-4A87-A47B-A4A1865028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144711" y="2994682"/>
                      <a:ext cx="0" cy="248789"/>
                    </a:xfrm>
                    <a:prstGeom prst="straightConnector1">
                      <a:avLst/>
                    </a:prstGeom>
                    <a:noFill/>
                    <a:ln w="25400" cap="rnd" cmpd="sng" algn="ctr">
                      <a:solidFill>
                        <a:schemeClr val="bg1"/>
                      </a:solidFill>
                      <a:prstDash val="solid"/>
                      <a:tailEnd type="arrow"/>
                    </a:ln>
                    <a:effectLst/>
                  </p:spPr>
                </p:cxnSp>
              </p:grpSp>
              <p:sp>
                <p:nvSpPr>
                  <p:cNvPr id="208" name="TextBox 207">
                    <a:extLst>
                      <a:ext uri="{FF2B5EF4-FFF2-40B4-BE49-F238E27FC236}">
                        <a16:creationId xmlns:a16="http://schemas.microsoft.com/office/drawing/2014/main" id="{5ECDF1CB-F0C5-4EA6-8191-C1BE2C29CDDF}"/>
                      </a:ext>
                    </a:extLst>
                  </p:cNvPr>
                  <p:cNvSpPr txBox="1"/>
                  <p:nvPr/>
                </p:nvSpPr>
                <p:spPr>
                  <a:xfrm>
                    <a:off x="5203920" y="4221459"/>
                    <a:ext cx="165110" cy="246221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pPr marL="0" marR="0" lvl="0" indent="0" algn="ctr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…</a:t>
                    </a: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E1E8A434-F86B-423B-BA18-19EBD592503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215" name="Date Placeholder 3">
            <a:extLst>
              <a:ext uri="{FF2B5EF4-FFF2-40B4-BE49-F238E27FC236}">
                <a16:creationId xmlns:a16="http://schemas.microsoft.com/office/drawing/2014/main" id="{094AC83B-8F9B-4EC5-8D9F-A0F297C6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The Way It Is with PCIe Now: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177BC59-26A0-4668-9808-EAD194197069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215" name="Date Placeholder 3">
            <a:extLst>
              <a:ext uri="{FF2B5EF4-FFF2-40B4-BE49-F238E27FC236}">
                <a16:creationId xmlns:a16="http://schemas.microsoft.com/office/drawing/2014/main" id="{CF1D515F-0278-4F52-A3FF-E3653F2E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7561332-602A-495A-92B5-F2CC43DD3DD8}"/>
              </a:ext>
            </a:extLst>
          </p:cNvPr>
          <p:cNvSpPr txBox="1"/>
          <p:nvPr/>
        </p:nvSpPr>
        <p:spPr>
          <a:xfrm>
            <a:off x="838200" y="1037868"/>
            <a:ext cx="1032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Non-cacheable </a:t>
            </a:r>
            <a:r>
              <a:rPr lang="en-US" sz="2000" dirty="0"/>
              <a:t>memory access</a:t>
            </a:r>
          </a:p>
          <a:p>
            <a:r>
              <a:rPr lang="en-US" sz="2000" dirty="0"/>
              <a:t>Optimized for Throughput via </a:t>
            </a:r>
            <a:r>
              <a:rPr lang="en-US" sz="2000" b="1" dirty="0"/>
              <a:t>Block Moves</a:t>
            </a:r>
          </a:p>
          <a:p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D5189D-3EAD-4E27-AF17-84AB9373F281}"/>
              </a:ext>
            </a:extLst>
          </p:cNvPr>
          <p:cNvGrpSpPr/>
          <p:nvPr/>
        </p:nvGrpSpPr>
        <p:grpSpPr>
          <a:xfrm>
            <a:off x="583182" y="2238231"/>
            <a:ext cx="11027485" cy="3760042"/>
            <a:chOff x="582258" y="2235198"/>
            <a:chExt cx="11027485" cy="3760042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B0FF93A4-99D6-414E-B2EC-2F1CD6C0232D}"/>
                </a:ext>
              </a:extLst>
            </p:cNvPr>
            <p:cNvSpPr/>
            <p:nvPr/>
          </p:nvSpPr>
          <p:spPr>
            <a:xfrm>
              <a:off x="582258" y="2235198"/>
              <a:ext cx="11027485" cy="3760042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097C1CE7-F061-4E7A-9596-B036EA118650}"/>
                </a:ext>
              </a:extLst>
            </p:cNvPr>
            <p:cNvSpPr txBox="1"/>
            <p:nvPr/>
          </p:nvSpPr>
          <p:spPr>
            <a:xfrm>
              <a:off x="655122" y="2720409"/>
              <a:ext cx="336316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Isolated memory pools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Block-accessed memory semantics via </a:t>
              </a:r>
              <a:r>
                <a:rPr lang="en-US" dirty="0">
                  <a:solidFill>
                    <a:srgbClr val="FFFF00"/>
                  </a:solidFill>
                </a:rPr>
                <a:t>PCIe DMA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</a:rPr>
                <a:t>Descriptors, Doorbells, &amp; Interrupts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Resource sharing via Block Moves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Moving operands and results back and forth between accelerators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EF817EFB-1F3B-4D22-9849-3F675FDA2011}"/>
                </a:ext>
              </a:extLst>
            </p:cNvPr>
            <p:cNvGrpSpPr/>
            <p:nvPr/>
          </p:nvGrpSpPr>
          <p:grpSpPr>
            <a:xfrm>
              <a:off x="4277218" y="2413367"/>
              <a:ext cx="7199713" cy="3351827"/>
              <a:chOff x="4277218" y="2413367"/>
              <a:chExt cx="7199713" cy="3351827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99AEF7BD-7740-43D9-BB98-7A121996568C}"/>
                  </a:ext>
                </a:extLst>
              </p:cNvPr>
              <p:cNvSpPr txBox="1"/>
              <p:nvPr/>
            </p:nvSpPr>
            <p:spPr>
              <a:xfrm>
                <a:off x="6118010" y="4774441"/>
                <a:ext cx="1931911" cy="40934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457189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Nirmala UI Semilight" panose="020B0402040204020203" pitchFamily="34" charset="0"/>
                  </a:rPr>
                  <a:t>Memory Load/Store</a:t>
                </a:r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8F26B404-9333-405C-8395-77D1F829AC73}"/>
                  </a:ext>
                </a:extLst>
              </p:cNvPr>
              <p:cNvGrpSpPr/>
              <p:nvPr/>
            </p:nvGrpSpPr>
            <p:grpSpPr>
              <a:xfrm>
                <a:off x="4277218" y="2413367"/>
                <a:ext cx="7199713" cy="3351827"/>
                <a:chOff x="4277218" y="2413367"/>
                <a:chExt cx="7199713" cy="3351827"/>
              </a:xfrm>
            </p:grpSpPr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99523344-454A-464B-924E-66B64DBF7DAC}"/>
                    </a:ext>
                  </a:extLst>
                </p:cNvPr>
                <p:cNvSpPr txBox="1"/>
                <p:nvPr/>
              </p:nvSpPr>
              <p:spPr>
                <a:xfrm>
                  <a:off x="7043511" y="3801431"/>
                  <a:ext cx="277320" cy="161711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0" marR="0" lvl="0" indent="0" algn="ctr" defTabSz="4571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1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rPr>
                    <a:t>GPU</a:t>
                  </a:r>
                </a:p>
              </p:txBody>
            </p: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CAC454A3-CCB2-4014-976E-11F777BA549C}"/>
                    </a:ext>
                  </a:extLst>
                </p:cNvPr>
                <p:cNvGrpSpPr/>
                <p:nvPr/>
              </p:nvGrpSpPr>
              <p:grpSpPr>
                <a:xfrm>
                  <a:off x="4277218" y="2413367"/>
                  <a:ext cx="7199713" cy="3351827"/>
                  <a:chOff x="4277218" y="2413367"/>
                  <a:chExt cx="7199713" cy="3351827"/>
                </a:xfrm>
              </p:grpSpPr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2BB20643-C3AE-45AC-AF11-1376196D4D8C}"/>
                      </a:ext>
                    </a:extLst>
                  </p:cNvPr>
                  <p:cNvSpPr/>
                  <p:nvPr/>
                </p:nvSpPr>
                <p:spPr>
                  <a:xfrm>
                    <a:off x="6989195" y="3786734"/>
                    <a:ext cx="389088" cy="667063"/>
                  </a:xfrm>
                  <a:prstGeom prst="rect">
                    <a:avLst/>
                  </a:prstGeom>
                  <a:solidFill>
                    <a:srgbClr val="00AEEF">
                      <a:lumMod val="60000"/>
                      <a:lumOff val="40000"/>
                      <a:alpha val="60000"/>
                    </a:srgbClr>
                  </a:solidFill>
                  <a:ln w="12700" cap="flat" cmpd="sng" algn="ctr">
                    <a:solidFill>
                      <a:srgbClr val="003C71"/>
                    </a:solidFill>
                    <a:prstDash val="solid"/>
                  </a:ln>
                  <a:effectLst/>
                </p:spPr>
                <p:txBody>
                  <a:bodyPr rtlCol="0" anchor="t" anchorCtr="0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1D560303-A464-4390-BCF8-8A44566382DF}"/>
                      </a:ext>
                    </a:extLst>
                  </p:cNvPr>
                  <p:cNvGrpSpPr/>
                  <p:nvPr/>
                </p:nvGrpSpPr>
                <p:grpSpPr>
                  <a:xfrm>
                    <a:off x="7051251" y="3969081"/>
                    <a:ext cx="264862" cy="387902"/>
                    <a:chOff x="8360788" y="3478334"/>
                    <a:chExt cx="306656" cy="437787"/>
                  </a:xfrm>
                </p:grpSpPr>
                <p:sp>
                  <p:nvSpPr>
                    <p:cNvPr id="409" name="Rounded Rectangle 174">
                      <a:extLst>
                        <a:ext uri="{FF2B5EF4-FFF2-40B4-BE49-F238E27FC236}">
                          <a16:creationId xmlns:a16="http://schemas.microsoft.com/office/drawing/2014/main" id="{DADC0023-6FEA-4773-A996-2261D62B6C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480437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0" name="Rounded Rectangle 175">
                      <a:extLst>
                        <a:ext uri="{FF2B5EF4-FFF2-40B4-BE49-F238E27FC236}">
                          <a16:creationId xmlns:a16="http://schemas.microsoft.com/office/drawing/2014/main" id="{89FDCC6A-EABF-4662-B403-02D5CEAB7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57195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1" name="Rounded Rectangle 176">
                      <a:extLst>
                        <a:ext uri="{FF2B5EF4-FFF2-40B4-BE49-F238E27FC236}">
                          <a16:creationId xmlns:a16="http://schemas.microsoft.com/office/drawing/2014/main" id="{8151F1B7-CCF8-4480-BE04-65DFD9797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90" y="36700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2" name="Rounded Rectangle 177">
                      <a:extLst>
                        <a:ext uri="{FF2B5EF4-FFF2-40B4-BE49-F238E27FC236}">
                          <a16:creationId xmlns:a16="http://schemas.microsoft.com/office/drawing/2014/main" id="{A67118F2-F196-4378-8532-CE6F2DE74A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76806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3" name="Rounded Rectangle 178">
                      <a:extLst>
                        <a:ext uri="{FF2B5EF4-FFF2-40B4-BE49-F238E27FC236}">
                          <a16:creationId xmlns:a16="http://schemas.microsoft.com/office/drawing/2014/main" id="{2710457E-B64B-4353-A83D-9A04EFB7F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584" y="386129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4" name="Rounded Rectangle 179">
                      <a:extLst>
                        <a:ext uri="{FF2B5EF4-FFF2-40B4-BE49-F238E27FC236}">
                          <a16:creationId xmlns:a16="http://schemas.microsoft.com/office/drawing/2014/main" id="{EDE372B1-5DDC-4B28-8D7F-55A23709D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4793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5" name="Rounded Rectangle 180">
                      <a:extLst>
                        <a:ext uri="{FF2B5EF4-FFF2-40B4-BE49-F238E27FC236}">
                          <a16:creationId xmlns:a16="http://schemas.microsoft.com/office/drawing/2014/main" id="{1450D356-32E4-462E-BF65-EC16786C6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57082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6" name="Rounded Rectangle 181">
                      <a:extLst>
                        <a:ext uri="{FF2B5EF4-FFF2-40B4-BE49-F238E27FC236}">
                          <a16:creationId xmlns:a16="http://schemas.microsoft.com/office/drawing/2014/main" id="{DB76F9DA-D888-4CE0-96C8-D5F86EDB4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5" y="366887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7" name="Rounded Rectangle 182">
                      <a:extLst>
                        <a:ext uri="{FF2B5EF4-FFF2-40B4-BE49-F238E27FC236}">
                          <a16:creationId xmlns:a16="http://schemas.microsoft.com/office/drawing/2014/main" id="{6235C8C2-2BA5-4775-8A71-A3C32E01D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76693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8" name="Rounded Rectangle 183">
                      <a:extLst>
                        <a:ext uri="{FF2B5EF4-FFF2-40B4-BE49-F238E27FC236}">
                          <a16:creationId xmlns:a16="http://schemas.microsoft.com/office/drawing/2014/main" id="{612234E8-7A8E-4E71-A502-299CD889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818" y="386016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19" name="Rounded Rectangle 184">
                      <a:extLst>
                        <a:ext uri="{FF2B5EF4-FFF2-40B4-BE49-F238E27FC236}">
                          <a16:creationId xmlns:a16="http://schemas.microsoft.com/office/drawing/2014/main" id="{E8B67818-5758-4542-A44B-DB063BE46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47833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20" name="Rounded Rectangle 185">
                      <a:extLst>
                        <a:ext uri="{FF2B5EF4-FFF2-40B4-BE49-F238E27FC236}">
                          <a16:creationId xmlns:a16="http://schemas.microsoft.com/office/drawing/2014/main" id="{2487CBBF-1408-4D59-8FAA-8D1A76E4F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56985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21" name="Rounded Rectangle 186">
                      <a:extLst>
                        <a:ext uri="{FF2B5EF4-FFF2-40B4-BE49-F238E27FC236}">
                          <a16:creationId xmlns:a16="http://schemas.microsoft.com/office/drawing/2014/main" id="{851EBF7C-83FB-4718-8E62-E316C607E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9" y="366790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22" name="Rounded Rectangle 187">
                      <a:extLst>
                        <a:ext uri="{FF2B5EF4-FFF2-40B4-BE49-F238E27FC236}">
                          <a16:creationId xmlns:a16="http://schemas.microsoft.com/office/drawing/2014/main" id="{C0C3A46E-55E4-41CE-B9E8-67D92E6D2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76595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23" name="Rounded Rectangle 188">
                      <a:extLst>
                        <a:ext uri="{FF2B5EF4-FFF2-40B4-BE49-F238E27FC236}">
                          <a16:creationId xmlns:a16="http://schemas.microsoft.com/office/drawing/2014/main" id="{AEDF2DE1-404F-455A-A1D5-D1BF077F08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883" y="385919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</p:grp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DDC5D3B1-81F9-45EB-A5F9-22E8B46F0150}"/>
                      </a:ext>
                    </a:extLst>
                  </p:cNvPr>
                  <p:cNvSpPr/>
                  <p:nvPr/>
                </p:nvSpPr>
                <p:spPr>
                  <a:xfrm>
                    <a:off x="7776407" y="3779173"/>
                    <a:ext cx="389088" cy="667063"/>
                  </a:xfrm>
                  <a:prstGeom prst="rect">
                    <a:avLst/>
                  </a:prstGeom>
                  <a:solidFill>
                    <a:srgbClr val="00AEEF">
                      <a:lumMod val="60000"/>
                      <a:lumOff val="40000"/>
                      <a:alpha val="60000"/>
                    </a:srgbClr>
                  </a:solidFill>
                  <a:ln w="12700" cap="flat" cmpd="sng" algn="ctr">
                    <a:solidFill>
                      <a:srgbClr val="003C71"/>
                    </a:solidFill>
                    <a:prstDash val="solid"/>
                  </a:ln>
                  <a:effectLst/>
                </p:spPr>
                <p:txBody>
                  <a:bodyPr rtlCol="0" anchor="t" anchorCtr="0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228" name="TextBox 227">
                    <a:extLst>
                      <a:ext uri="{FF2B5EF4-FFF2-40B4-BE49-F238E27FC236}">
                        <a16:creationId xmlns:a16="http://schemas.microsoft.com/office/drawing/2014/main" id="{A5F8AC54-9C26-4B31-810B-B66711CA0420}"/>
                      </a:ext>
                    </a:extLst>
                  </p:cNvPr>
                  <p:cNvSpPr txBox="1"/>
                  <p:nvPr/>
                </p:nvSpPr>
                <p:spPr>
                  <a:xfrm>
                    <a:off x="7818370" y="3803815"/>
                    <a:ext cx="344646" cy="161711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pPr marL="0" marR="0" lvl="0" indent="0" algn="ctr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rPr>
                      <a:t>FPGA</a:t>
                    </a:r>
                  </a:p>
                </p:txBody>
              </p:sp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DE7551C4-D17E-4204-BE2C-032C90ED5171}"/>
                      </a:ext>
                    </a:extLst>
                  </p:cNvPr>
                  <p:cNvGrpSpPr/>
                  <p:nvPr/>
                </p:nvGrpSpPr>
                <p:grpSpPr>
                  <a:xfrm>
                    <a:off x="7838463" y="3961520"/>
                    <a:ext cx="264862" cy="387902"/>
                    <a:chOff x="8360788" y="3478334"/>
                    <a:chExt cx="306656" cy="437787"/>
                  </a:xfrm>
                </p:grpSpPr>
                <p:sp>
                  <p:nvSpPr>
                    <p:cNvPr id="394" name="Rounded Rectangle 159">
                      <a:extLst>
                        <a:ext uri="{FF2B5EF4-FFF2-40B4-BE49-F238E27FC236}">
                          <a16:creationId xmlns:a16="http://schemas.microsoft.com/office/drawing/2014/main" id="{33F690A7-DA0A-43F1-BF5E-6B6F9F401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480437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5" name="Rounded Rectangle 160">
                      <a:extLst>
                        <a:ext uri="{FF2B5EF4-FFF2-40B4-BE49-F238E27FC236}">
                          <a16:creationId xmlns:a16="http://schemas.microsoft.com/office/drawing/2014/main" id="{30278629-A41D-4320-8A51-A96CCB2021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57195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6" name="Rounded Rectangle 161">
                      <a:extLst>
                        <a:ext uri="{FF2B5EF4-FFF2-40B4-BE49-F238E27FC236}">
                          <a16:creationId xmlns:a16="http://schemas.microsoft.com/office/drawing/2014/main" id="{F125B61D-9AEB-49E3-90FA-194ABB21E4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90" y="36700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7" name="Rounded Rectangle 162">
                      <a:extLst>
                        <a:ext uri="{FF2B5EF4-FFF2-40B4-BE49-F238E27FC236}">
                          <a16:creationId xmlns:a16="http://schemas.microsoft.com/office/drawing/2014/main" id="{FFC63840-10B2-46CC-B18E-1C771DFA8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76806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8" name="Rounded Rectangle 163">
                      <a:extLst>
                        <a:ext uri="{FF2B5EF4-FFF2-40B4-BE49-F238E27FC236}">
                          <a16:creationId xmlns:a16="http://schemas.microsoft.com/office/drawing/2014/main" id="{6C24E974-3168-4917-B177-384B5C3A4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584" y="386129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9" name="Rounded Rectangle 164">
                      <a:extLst>
                        <a:ext uri="{FF2B5EF4-FFF2-40B4-BE49-F238E27FC236}">
                          <a16:creationId xmlns:a16="http://schemas.microsoft.com/office/drawing/2014/main" id="{5B8A27B0-CAEA-4306-9B58-2822B2734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4793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0" name="Rounded Rectangle 165">
                      <a:extLst>
                        <a:ext uri="{FF2B5EF4-FFF2-40B4-BE49-F238E27FC236}">
                          <a16:creationId xmlns:a16="http://schemas.microsoft.com/office/drawing/2014/main" id="{F91AAD12-E4F1-4422-BE0C-F3CE62F8F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57082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1" name="Rounded Rectangle 166">
                      <a:extLst>
                        <a:ext uri="{FF2B5EF4-FFF2-40B4-BE49-F238E27FC236}">
                          <a16:creationId xmlns:a16="http://schemas.microsoft.com/office/drawing/2014/main" id="{D8E8A69B-E9D6-45A0-9B69-21CC6C8DD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5" y="366887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2" name="Rounded Rectangle 167">
                      <a:extLst>
                        <a:ext uri="{FF2B5EF4-FFF2-40B4-BE49-F238E27FC236}">
                          <a16:creationId xmlns:a16="http://schemas.microsoft.com/office/drawing/2014/main" id="{C3607689-8110-483C-A832-91D9D5714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76693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3" name="Rounded Rectangle 168">
                      <a:extLst>
                        <a:ext uri="{FF2B5EF4-FFF2-40B4-BE49-F238E27FC236}">
                          <a16:creationId xmlns:a16="http://schemas.microsoft.com/office/drawing/2014/main" id="{FC4E7E8D-8214-43FB-9EE8-5BDFBFE53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818" y="386016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4" name="Rounded Rectangle 169">
                      <a:extLst>
                        <a:ext uri="{FF2B5EF4-FFF2-40B4-BE49-F238E27FC236}">
                          <a16:creationId xmlns:a16="http://schemas.microsoft.com/office/drawing/2014/main" id="{2E1E7D02-A61B-4E37-AD65-1697368297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47833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5" name="Rounded Rectangle 170">
                      <a:extLst>
                        <a:ext uri="{FF2B5EF4-FFF2-40B4-BE49-F238E27FC236}">
                          <a16:creationId xmlns:a16="http://schemas.microsoft.com/office/drawing/2014/main" id="{A3D3BF6A-EFAD-41DD-AFE2-38B2CC2C2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56985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6" name="Rounded Rectangle 171">
                      <a:extLst>
                        <a:ext uri="{FF2B5EF4-FFF2-40B4-BE49-F238E27FC236}">
                          <a16:creationId xmlns:a16="http://schemas.microsoft.com/office/drawing/2014/main" id="{0611E3A1-0FD4-4A68-9A0A-6181C8C019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9" y="366790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7" name="Rounded Rectangle 172">
                      <a:extLst>
                        <a:ext uri="{FF2B5EF4-FFF2-40B4-BE49-F238E27FC236}">
                          <a16:creationId xmlns:a16="http://schemas.microsoft.com/office/drawing/2014/main" id="{63883062-ED58-4D35-9F53-3A1734830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76595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408" name="Rounded Rectangle 173">
                      <a:extLst>
                        <a:ext uri="{FF2B5EF4-FFF2-40B4-BE49-F238E27FC236}">
                          <a16:creationId xmlns:a16="http://schemas.microsoft.com/office/drawing/2014/main" id="{E5057031-B5AE-4A08-9370-930128E12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883" y="385919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</p:grp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C99C928-D28F-41B2-A0EC-65804FCA1C5A}"/>
                      </a:ext>
                    </a:extLst>
                  </p:cNvPr>
                  <p:cNvSpPr/>
                  <p:nvPr/>
                </p:nvSpPr>
                <p:spPr>
                  <a:xfrm>
                    <a:off x="8616627" y="3786733"/>
                    <a:ext cx="389088" cy="667063"/>
                  </a:xfrm>
                  <a:prstGeom prst="rect">
                    <a:avLst/>
                  </a:prstGeom>
                  <a:solidFill>
                    <a:srgbClr val="00AEEF">
                      <a:lumMod val="60000"/>
                      <a:lumOff val="40000"/>
                      <a:alpha val="60000"/>
                    </a:srgbClr>
                  </a:solidFill>
                  <a:ln w="12700" cap="flat" cmpd="sng" algn="ctr">
                    <a:solidFill>
                      <a:srgbClr val="003C71"/>
                    </a:solidFill>
                    <a:prstDash val="solid"/>
                  </a:ln>
                  <a:effectLst/>
                </p:spPr>
                <p:txBody>
                  <a:bodyPr rtlCol="0" anchor="t" anchorCtr="0"/>
                  <a:lstStyle/>
                  <a:p>
                    <a:pPr marL="0" marR="0" lvl="0" indent="0" algn="ctr" defTabSz="34289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1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irmala UI Semilight" panose="020B0402040204020203" pitchFamily="34" charset="0"/>
                    </a:endParaRPr>
                  </a:p>
                </p:txBody>
              </p:sp>
              <p:sp>
                <p:nvSpPr>
                  <p:cNvPr id="231" name="TextBox 230">
                    <a:extLst>
                      <a:ext uri="{FF2B5EF4-FFF2-40B4-BE49-F238E27FC236}">
                        <a16:creationId xmlns:a16="http://schemas.microsoft.com/office/drawing/2014/main" id="{78C0B8FE-C6AD-471F-9DB8-84E3FF766A25}"/>
                      </a:ext>
                    </a:extLst>
                  </p:cNvPr>
                  <p:cNvSpPr txBox="1"/>
                  <p:nvPr/>
                </p:nvSpPr>
                <p:spPr>
                  <a:xfrm>
                    <a:off x="8727449" y="3792146"/>
                    <a:ext cx="131446" cy="161711"/>
                  </a:xfrm>
                  <a:prstGeom prst="rect">
                    <a:avLst/>
                  </a:prstGeom>
                  <a:noFill/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pPr marL="0" marR="0" lvl="0" indent="0" algn="ctr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rPr>
                      <a:t>AI</a:t>
                    </a:r>
                  </a:p>
                </p:txBody>
              </p:sp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C4997CC8-7D3E-43A1-9B94-2F297999250C}"/>
                      </a:ext>
                    </a:extLst>
                  </p:cNvPr>
                  <p:cNvGrpSpPr/>
                  <p:nvPr/>
                </p:nvGrpSpPr>
                <p:grpSpPr>
                  <a:xfrm>
                    <a:off x="8672372" y="3960988"/>
                    <a:ext cx="264862" cy="387902"/>
                    <a:chOff x="8360788" y="3478334"/>
                    <a:chExt cx="306656" cy="437787"/>
                  </a:xfrm>
                </p:grpSpPr>
                <p:sp>
                  <p:nvSpPr>
                    <p:cNvPr id="379" name="Rounded Rectangle 144">
                      <a:extLst>
                        <a:ext uri="{FF2B5EF4-FFF2-40B4-BE49-F238E27FC236}">
                          <a16:creationId xmlns:a16="http://schemas.microsoft.com/office/drawing/2014/main" id="{0584A94D-5C2A-4355-B63C-E5EC908B8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480437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0" name="Rounded Rectangle 145">
                      <a:extLst>
                        <a:ext uri="{FF2B5EF4-FFF2-40B4-BE49-F238E27FC236}">
                          <a16:creationId xmlns:a16="http://schemas.microsoft.com/office/drawing/2014/main" id="{53151F79-C464-48FD-A3DE-D0A0F5F06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57195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1" name="Rounded Rectangle 146">
                      <a:extLst>
                        <a:ext uri="{FF2B5EF4-FFF2-40B4-BE49-F238E27FC236}">
                          <a16:creationId xmlns:a16="http://schemas.microsoft.com/office/drawing/2014/main" id="{5CEE391F-0038-495A-AFEF-C17504116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90" y="36700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2" name="Rounded Rectangle 147">
                      <a:extLst>
                        <a:ext uri="{FF2B5EF4-FFF2-40B4-BE49-F238E27FC236}">
                          <a16:creationId xmlns:a16="http://schemas.microsoft.com/office/drawing/2014/main" id="{DFEAA542-0B0B-45B7-A8EF-DBE19A230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489" y="376806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3" name="Rounded Rectangle 148">
                      <a:extLst>
                        <a:ext uri="{FF2B5EF4-FFF2-40B4-BE49-F238E27FC236}">
                          <a16:creationId xmlns:a16="http://schemas.microsoft.com/office/drawing/2014/main" id="{7D24635B-1865-4972-AEAD-69EF769C7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4584" y="386129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4" name="Rounded Rectangle 149">
                      <a:extLst>
                        <a:ext uri="{FF2B5EF4-FFF2-40B4-BE49-F238E27FC236}">
                          <a16:creationId xmlns:a16="http://schemas.microsoft.com/office/drawing/2014/main" id="{9FB30A00-3352-4F16-8AE4-1DE510167F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47930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5" name="Rounded Rectangle 150">
                      <a:extLst>
                        <a:ext uri="{FF2B5EF4-FFF2-40B4-BE49-F238E27FC236}">
                          <a16:creationId xmlns:a16="http://schemas.microsoft.com/office/drawing/2014/main" id="{13E463DA-17C9-42B1-A86C-D710EBBEE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57082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6" name="Rounded Rectangle 151">
                      <a:extLst>
                        <a:ext uri="{FF2B5EF4-FFF2-40B4-BE49-F238E27FC236}">
                          <a16:creationId xmlns:a16="http://schemas.microsoft.com/office/drawing/2014/main" id="{3F17BD11-2480-47FD-874D-AF96F8A87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5" y="366887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7" name="Rounded Rectangle 152">
                      <a:extLst>
                        <a:ext uri="{FF2B5EF4-FFF2-40B4-BE49-F238E27FC236}">
                          <a16:creationId xmlns:a16="http://schemas.microsoft.com/office/drawing/2014/main" id="{E533957D-A972-45C9-A403-4F31EB528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24" y="376693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8" name="Rounded Rectangle 153">
                      <a:extLst>
                        <a:ext uri="{FF2B5EF4-FFF2-40B4-BE49-F238E27FC236}">
                          <a16:creationId xmlns:a16="http://schemas.microsoft.com/office/drawing/2014/main" id="{969B701D-079D-403C-9227-24C9E677F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818" y="386016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89" name="Rounded Rectangle 154">
                      <a:extLst>
                        <a:ext uri="{FF2B5EF4-FFF2-40B4-BE49-F238E27FC236}">
                          <a16:creationId xmlns:a16="http://schemas.microsoft.com/office/drawing/2014/main" id="{2B4A3A37-CC4E-438E-8A69-A0C2DCC9E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478334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0" name="Rounded Rectangle 155">
                      <a:extLst>
                        <a:ext uri="{FF2B5EF4-FFF2-40B4-BE49-F238E27FC236}">
                          <a16:creationId xmlns:a16="http://schemas.microsoft.com/office/drawing/2014/main" id="{E061746B-67DA-4649-95B4-6AE37153E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569851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1" name="Rounded Rectangle 156">
                      <a:extLst>
                        <a:ext uri="{FF2B5EF4-FFF2-40B4-BE49-F238E27FC236}">
                          <a16:creationId xmlns:a16="http://schemas.microsoft.com/office/drawing/2014/main" id="{B08F45A7-D95D-4E0F-AF64-30AB6AC0D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9" y="3667905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2" name="Rounded Rectangle 157">
                      <a:extLst>
                        <a:ext uri="{FF2B5EF4-FFF2-40B4-BE49-F238E27FC236}">
                          <a16:creationId xmlns:a16="http://schemas.microsoft.com/office/drawing/2014/main" id="{CA075EE1-4C37-4A64-9210-968F9F20C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788" y="3765958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  <p:sp>
                  <p:nvSpPr>
                    <p:cNvPr id="393" name="Rounded Rectangle 158">
                      <a:extLst>
                        <a:ext uri="{FF2B5EF4-FFF2-40B4-BE49-F238E27FC236}">
                          <a16:creationId xmlns:a16="http://schemas.microsoft.com/office/drawing/2014/main" id="{75B22F7E-F3E8-4736-B9E8-0CECA3526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0883" y="3859192"/>
                      <a:ext cx="75626" cy="5482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342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1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irmala UI Semilight" panose="020B0402040204020203" pitchFamily="34" charset="0"/>
                      </a:endParaRPr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A3DC0AC5-C214-44DA-B456-79E788A92B20}"/>
                      </a:ext>
                    </a:extLst>
                  </p:cNvPr>
                  <p:cNvGrpSpPr/>
                  <p:nvPr/>
                </p:nvGrpSpPr>
                <p:grpSpPr>
                  <a:xfrm>
                    <a:off x="4277218" y="2413367"/>
                    <a:ext cx="7199713" cy="3351827"/>
                    <a:chOff x="4277218" y="2413367"/>
                    <a:chExt cx="7199713" cy="3351827"/>
                  </a:xfrm>
                </p:grpSpPr>
                <p:grpSp>
                  <p:nvGrpSpPr>
                    <p:cNvPr id="234" name="Group 233">
                      <a:extLst>
                        <a:ext uri="{FF2B5EF4-FFF2-40B4-BE49-F238E27FC236}">
                          <a16:creationId xmlns:a16="http://schemas.microsoft.com/office/drawing/2014/main" id="{8D4196E6-047F-471D-A6C4-979583B1E1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77218" y="2413367"/>
                      <a:ext cx="7199713" cy="3351827"/>
                      <a:chOff x="4440554" y="2218966"/>
                      <a:chExt cx="7199713" cy="3351827"/>
                    </a:xfrm>
                  </p:grpSpPr>
                  <p:sp>
                    <p:nvSpPr>
                      <p:cNvPr id="236" name="Rectangle 235">
                        <a:extLst>
                          <a:ext uri="{FF2B5EF4-FFF2-40B4-BE49-F238E27FC236}">
                            <a16:creationId xmlns:a16="http://schemas.microsoft.com/office/drawing/2014/main" id="{7548864D-E87B-4D2F-B67D-A2E02E741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0556" y="3582550"/>
                        <a:ext cx="815754" cy="673202"/>
                      </a:xfrm>
                      <a:prstGeom prst="rect">
                        <a:avLst/>
                      </a:prstGeom>
                      <a:solidFill>
                        <a:srgbClr val="00AEEF">
                          <a:lumMod val="60000"/>
                          <a:lumOff val="40000"/>
                          <a:alpha val="60000"/>
                        </a:srgbClr>
                      </a:solidFill>
                      <a:ln w="12700" cap="flat" cmpd="sng" algn="ctr">
                        <a:solidFill>
                          <a:srgbClr val="003C71"/>
                        </a:solidFill>
                        <a:prstDash val="solid"/>
                      </a:ln>
                      <a:effectLst/>
                    </p:spPr>
                    <p:txBody>
                      <a:bodyPr rtlCol="0" anchor="t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grpSp>
                    <p:nvGrpSpPr>
                      <p:cNvPr id="237" name="Group 236">
                        <a:extLst>
                          <a:ext uri="{FF2B5EF4-FFF2-40B4-BE49-F238E27FC236}">
                            <a16:creationId xmlns:a16="http://schemas.microsoft.com/office/drawing/2014/main" id="{64D991AF-B486-454E-8C32-AC280941361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52271" y="3782710"/>
                        <a:ext cx="563980" cy="363496"/>
                        <a:chOff x="5890440" y="3458917"/>
                        <a:chExt cx="658353" cy="689409"/>
                      </a:xfrm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373" name="Rounded Rectangle 195">
                          <a:extLst>
                            <a:ext uri="{FF2B5EF4-FFF2-40B4-BE49-F238E27FC236}">
                              <a16:creationId xmlns:a16="http://schemas.microsoft.com/office/drawing/2014/main" id="{34D5FCC1-0ACF-46A9-ADEE-1C5A12AF25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90440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4" name="Rounded Rectangle 196">
                          <a:extLst>
                            <a:ext uri="{FF2B5EF4-FFF2-40B4-BE49-F238E27FC236}">
                              <a16:creationId xmlns:a16="http://schemas.microsoft.com/office/drawing/2014/main" id="{938FA6A1-F788-427A-BB4E-6364E7E5CD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90440" y="3822802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5" name="Rounded Rectangle 197">
                          <a:extLst>
                            <a:ext uri="{FF2B5EF4-FFF2-40B4-BE49-F238E27FC236}">
                              <a16:creationId xmlns:a16="http://schemas.microsoft.com/office/drawing/2014/main" id="{FD534CBA-95ED-437A-BD33-506595EF69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7644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6" name="Rounded Rectangle 198">
                          <a:extLst>
                            <a:ext uri="{FF2B5EF4-FFF2-40B4-BE49-F238E27FC236}">
                              <a16:creationId xmlns:a16="http://schemas.microsoft.com/office/drawing/2014/main" id="{89AB59D0-4593-491D-8B2C-D68AADC8F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51390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7" name="Rounded Rectangle 199">
                          <a:extLst>
                            <a:ext uri="{FF2B5EF4-FFF2-40B4-BE49-F238E27FC236}">
                              <a16:creationId xmlns:a16="http://schemas.microsoft.com/office/drawing/2014/main" id="{988DF73F-55BE-48F0-B9BA-B1C0AD7771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51390" y="3822802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8" name="Rounded Rectangle 200">
                          <a:extLst>
                            <a:ext uri="{FF2B5EF4-FFF2-40B4-BE49-F238E27FC236}">
                              <a16:creationId xmlns:a16="http://schemas.microsoft.com/office/drawing/2014/main" id="{92837CA0-7871-4999-84B6-1DD19CF7B7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22361" y="3823064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38" name="TextBox 237">
                        <a:extLst>
                          <a:ext uri="{FF2B5EF4-FFF2-40B4-BE49-F238E27FC236}">
                            <a16:creationId xmlns:a16="http://schemas.microsoft.com/office/drawing/2014/main" id="{33C6D078-5AF3-4FA4-874E-38E56AD7969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66103" y="3589807"/>
                        <a:ext cx="267702" cy="161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51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CPU</a:t>
                        </a:r>
                      </a:p>
                    </p:txBody>
                  </p:sp>
                  <p:sp>
                    <p:nvSpPr>
                      <p:cNvPr id="239" name="Rectangle 238">
                        <a:extLst>
                          <a:ext uri="{FF2B5EF4-FFF2-40B4-BE49-F238E27FC236}">
                            <a16:creationId xmlns:a16="http://schemas.microsoft.com/office/drawing/2014/main" id="{2D9D8810-B866-4080-853A-F2875C3E4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21169" y="3589807"/>
                        <a:ext cx="815754" cy="673202"/>
                      </a:xfrm>
                      <a:prstGeom prst="rect">
                        <a:avLst/>
                      </a:prstGeom>
                      <a:solidFill>
                        <a:srgbClr val="00AEEF">
                          <a:lumMod val="60000"/>
                          <a:lumOff val="40000"/>
                          <a:alpha val="60000"/>
                        </a:srgbClr>
                      </a:solidFill>
                      <a:ln w="12700" cap="flat" cmpd="sng" algn="ctr">
                        <a:solidFill>
                          <a:srgbClr val="003C71"/>
                        </a:solidFill>
                        <a:prstDash val="solid"/>
                      </a:ln>
                      <a:effectLst/>
                    </p:spPr>
                    <p:txBody>
                      <a:bodyPr rtlCol="0" anchor="t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grpSp>
                    <p:nvGrpSpPr>
                      <p:cNvPr id="240" name="Group 239">
                        <a:extLst>
                          <a:ext uri="{FF2B5EF4-FFF2-40B4-BE49-F238E27FC236}">
                            <a16:creationId xmlns:a16="http://schemas.microsoft.com/office/drawing/2014/main" id="{F807A141-B4DC-49D8-8D36-2AD255FF59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06694" y="3816120"/>
                        <a:ext cx="563980" cy="363496"/>
                        <a:chOff x="5890440" y="3458917"/>
                        <a:chExt cx="658353" cy="689409"/>
                      </a:xfrm>
                    </p:grpSpPr>
                    <p:sp>
                      <p:nvSpPr>
                        <p:cNvPr id="367" name="Rounded Rectangle 189">
                          <a:extLst>
                            <a:ext uri="{FF2B5EF4-FFF2-40B4-BE49-F238E27FC236}">
                              <a16:creationId xmlns:a16="http://schemas.microsoft.com/office/drawing/2014/main" id="{A69B9B9B-1BD3-4273-8F28-9411909BC5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90440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68" name="Rounded Rectangle 190">
                          <a:extLst>
                            <a:ext uri="{FF2B5EF4-FFF2-40B4-BE49-F238E27FC236}">
                              <a16:creationId xmlns:a16="http://schemas.microsoft.com/office/drawing/2014/main" id="{01E0985A-EAAD-425D-B8C9-966655694F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90440" y="3822802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69" name="Rounded Rectangle 191">
                          <a:extLst>
                            <a:ext uri="{FF2B5EF4-FFF2-40B4-BE49-F238E27FC236}">
                              <a16:creationId xmlns:a16="http://schemas.microsoft.com/office/drawing/2014/main" id="{3D3259BE-DE38-4F98-AE7B-FD18264FBE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7644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0" name="Rounded Rectangle 192">
                          <a:extLst>
                            <a:ext uri="{FF2B5EF4-FFF2-40B4-BE49-F238E27FC236}">
                              <a16:creationId xmlns:a16="http://schemas.microsoft.com/office/drawing/2014/main" id="{B517CE60-A7AC-47C5-BB36-0A13CAA11F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51390" y="3458917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1" name="Rounded Rectangle 193">
                          <a:extLst>
                            <a:ext uri="{FF2B5EF4-FFF2-40B4-BE49-F238E27FC236}">
                              <a16:creationId xmlns:a16="http://schemas.microsoft.com/office/drawing/2014/main" id="{6D59A586-4DBB-40AA-BF02-814D8B7629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51390" y="3822802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  <p:sp>
                      <p:nvSpPr>
                        <p:cNvPr id="372" name="Rounded Rectangle 194">
                          <a:extLst>
                            <a:ext uri="{FF2B5EF4-FFF2-40B4-BE49-F238E27FC236}">
                              <a16:creationId xmlns:a16="http://schemas.microsoft.com/office/drawing/2014/main" id="{60E923C1-D047-4106-A854-B820A7A5FB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22361" y="3823064"/>
                          <a:ext cx="197403" cy="325262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0">
                              <a:schemeClr val="accent4">
                                <a:lumMod val="67000"/>
                              </a:schemeClr>
                            </a:gs>
                            <a:gs pos="48000">
                              <a:schemeClr val="accent4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rtlCol="0" anchor="ctr"/>
                        <a:lstStyle/>
                        <a:p>
                          <a:pPr marL="0" marR="0" lvl="0" indent="0" algn="ctr" defTabSz="34289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41" name="TextBox 240">
                        <a:extLst>
                          <a:ext uri="{FF2B5EF4-FFF2-40B4-BE49-F238E27FC236}">
                            <a16:creationId xmlns:a16="http://schemas.microsoft.com/office/drawing/2014/main" id="{7DEBAA0D-612E-4DD7-9B24-3EDEADE869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28237" y="3589807"/>
                        <a:ext cx="267702" cy="161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CPU</a:t>
                        </a:r>
                      </a:p>
                    </p:txBody>
                  </p:sp>
                  <p:sp>
                    <p:nvSpPr>
                      <p:cNvPr id="242" name="Rectangle 241">
                        <a:extLst>
                          <a:ext uri="{FF2B5EF4-FFF2-40B4-BE49-F238E27FC236}">
                            <a16:creationId xmlns:a16="http://schemas.microsoft.com/office/drawing/2014/main" id="{1AB8BC48-6C23-4591-B716-2E81E1827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14731" y="3587939"/>
                        <a:ext cx="577848" cy="667063"/>
                      </a:xfrm>
                      <a:prstGeom prst="rect">
                        <a:avLst/>
                      </a:prstGeom>
                      <a:solidFill>
                        <a:srgbClr val="00AEEF">
                          <a:lumMod val="60000"/>
                          <a:lumOff val="40000"/>
                          <a:alpha val="60000"/>
                        </a:srgbClr>
                      </a:solidFill>
                      <a:ln w="12700" cap="flat" cmpd="sng" algn="ctr">
                        <a:solidFill>
                          <a:srgbClr val="003C71"/>
                        </a:solidFill>
                        <a:prstDash val="solid"/>
                      </a:ln>
                      <a:effectLst/>
                    </p:spPr>
                    <p:txBody>
                      <a:bodyPr rtlCol="0" anchor="t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43" name="TextBox 242">
                        <a:extLst>
                          <a:ext uri="{FF2B5EF4-FFF2-40B4-BE49-F238E27FC236}">
                            <a16:creationId xmlns:a16="http://schemas.microsoft.com/office/drawing/2014/main" id="{A7964931-D1A1-4C90-BE3F-432A397923B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80918" y="3605252"/>
                        <a:ext cx="224420" cy="161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NIC</a:t>
                        </a:r>
                      </a:p>
                    </p:txBody>
                  </p:sp>
                  <p:sp>
                    <p:nvSpPr>
                      <p:cNvPr id="244" name="Rectangle 243">
                        <a:extLst>
                          <a:ext uri="{FF2B5EF4-FFF2-40B4-BE49-F238E27FC236}">
                            <a16:creationId xmlns:a16="http://schemas.microsoft.com/office/drawing/2014/main" id="{B010F039-F8E0-40CF-ABEA-762ADF6AD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62419" y="3592357"/>
                        <a:ext cx="577848" cy="667063"/>
                      </a:xfrm>
                      <a:prstGeom prst="rect">
                        <a:avLst/>
                      </a:prstGeom>
                      <a:solidFill>
                        <a:srgbClr val="00AEEF">
                          <a:lumMod val="60000"/>
                          <a:lumOff val="40000"/>
                          <a:alpha val="60000"/>
                        </a:srgbClr>
                      </a:solidFill>
                      <a:ln w="12700" cap="flat" cmpd="sng" algn="ctr">
                        <a:solidFill>
                          <a:srgbClr val="003C71"/>
                        </a:solidFill>
                        <a:prstDash val="solid"/>
                      </a:ln>
                      <a:effectLst/>
                    </p:spPr>
                    <p:txBody>
                      <a:bodyPr rtlCol="0" anchor="t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51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</p:txBody>
                  </p:sp>
                  <p:sp>
                    <p:nvSpPr>
                      <p:cNvPr id="245" name="TextBox 244">
                        <a:extLst>
                          <a:ext uri="{FF2B5EF4-FFF2-40B4-BE49-F238E27FC236}">
                            <a16:creationId xmlns:a16="http://schemas.microsoft.com/office/drawing/2014/main" id="{639CFBB8-401E-48BB-AA64-98C09CC1224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30900" y="3601286"/>
                        <a:ext cx="224420" cy="161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NIC</a:t>
                        </a:r>
                      </a:p>
                    </p:txBody>
                  </p:sp>
                  <p:sp>
                    <p:nvSpPr>
                      <p:cNvPr id="246" name="Rectangle 245">
                        <a:extLst>
                          <a:ext uri="{FF2B5EF4-FFF2-40B4-BE49-F238E27FC236}">
                            <a16:creationId xmlns:a16="http://schemas.microsoft.com/office/drawing/2014/main" id="{142C2616-BE80-4F99-9D4D-69BF8C6E6D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13498" y="2218966"/>
                        <a:ext cx="3848640" cy="673202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7000"/>
                            </a:schemeClr>
                          </a:gs>
                          <a:gs pos="48000">
                            <a:schemeClr val="accent2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Intel Clear Pro"/>
                            <a:ea typeface="+mn-ea"/>
                            <a:cs typeface="Nirmala UI Semilight" panose="020B0402040204020203" pitchFamily="34" charset="0"/>
                          </a:rPr>
                          <a:t>CPU-attached Memory</a:t>
                        </a:r>
                      </a:p>
                      <a:p>
                        <a:pPr marL="0" marR="0" lvl="0" indent="0" algn="ctr" defTabSz="342891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Intel Clear Pro"/>
                            <a:ea typeface="+mn-ea"/>
                            <a:cs typeface="Nirmala UI Semilight" panose="020B0402040204020203" pitchFamily="34" charset="0"/>
                          </a:rPr>
                          <a:t>(OS Managed)</a:t>
                        </a:r>
                      </a:p>
                    </p:txBody>
                  </p:sp>
                  <p:sp>
                    <p:nvSpPr>
                      <p:cNvPr id="247" name="Left Brace 246">
                        <a:extLst>
                          <a:ext uri="{FF2B5EF4-FFF2-40B4-BE49-F238E27FC236}">
                            <a16:creationId xmlns:a16="http://schemas.microsoft.com/office/drawing/2014/main" id="{78FE7BFD-C61E-4BB8-BDEC-9410D9A152D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332715" y="2375947"/>
                        <a:ext cx="212047" cy="1996369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48" name="Straight Arrow Connector 247">
                        <a:extLst>
                          <a:ext uri="{FF2B5EF4-FFF2-40B4-BE49-F238E27FC236}">
                            <a16:creationId xmlns:a16="http://schemas.microsoft.com/office/drawing/2014/main" id="{33920798-3579-4BC9-83DD-4B5738D70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438738" y="2893020"/>
                        <a:ext cx="494117" cy="377035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bg1"/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  <p:sp>
                    <p:nvSpPr>
                      <p:cNvPr id="249" name="Left Brace 248">
                        <a:extLst>
                          <a:ext uri="{FF2B5EF4-FFF2-40B4-BE49-F238E27FC236}">
                            <a16:creationId xmlns:a16="http://schemas.microsoft.com/office/drawing/2014/main" id="{C3B7FE6A-518A-4451-8E13-C5B70B44A8E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0770328" y="2626137"/>
                        <a:ext cx="212047" cy="1527830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50" name="Straight Arrow Connector 249">
                        <a:extLst>
                          <a:ext uri="{FF2B5EF4-FFF2-40B4-BE49-F238E27FC236}">
                            <a16:creationId xmlns:a16="http://schemas.microsoft.com/office/drawing/2014/main" id="{E93A77FE-57CF-49CA-B2B7-2B51130D82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0342781" y="2891071"/>
                        <a:ext cx="528438" cy="392957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bg1"/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  <p:sp>
                    <p:nvSpPr>
                      <p:cNvPr id="251" name="Left Brace 250">
                        <a:extLst>
                          <a:ext uri="{FF2B5EF4-FFF2-40B4-BE49-F238E27FC236}">
                            <a16:creationId xmlns:a16="http://schemas.microsoft.com/office/drawing/2014/main" id="{B4A79DCE-B73E-407B-B6C9-467153B07CB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8038688" y="2351310"/>
                        <a:ext cx="212047" cy="1996369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Rectangle 251">
                        <a:extLst>
                          <a:ext uri="{FF2B5EF4-FFF2-40B4-BE49-F238E27FC236}">
                            <a16:creationId xmlns:a16="http://schemas.microsoft.com/office/drawing/2014/main" id="{5A44F3D7-279A-423A-B27B-24E7132B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0150" y="4897591"/>
                        <a:ext cx="3848640" cy="673202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4">
                              <a:lumMod val="67000"/>
                            </a:schemeClr>
                          </a:gs>
                          <a:gs pos="48000">
                            <a:schemeClr val="accent4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4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 anchorCtr="0"/>
                      <a:lstStyle/>
                      <a:p>
                        <a:pPr marL="0" marR="0" lvl="0" indent="0" algn="ctr" defTabSz="342891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Intel Clear Pro"/>
                            <a:ea typeface="+mn-ea"/>
                            <a:cs typeface="Nirmala UI Semilight" panose="020B0402040204020203" pitchFamily="34" charset="0"/>
                          </a:rPr>
                          <a:t>Accelerator-Attached Memory</a:t>
                        </a:r>
                      </a:p>
                      <a:p>
                        <a:pPr marL="0" marR="0" lvl="0" indent="0" algn="ctr" defTabSz="342891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Intel Clear Pro"/>
                            <a:ea typeface="+mn-ea"/>
                            <a:cs typeface="Nirmala UI Semilight" panose="020B0402040204020203" pitchFamily="34" charset="0"/>
                          </a:rPr>
                          <a:t>(Runtime managed cache)</a:t>
                        </a:r>
                      </a:p>
                    </p:txBody>
                  </p:sp>
                  <p:sp>
                    <p:nvSpPr>
                      <p:cNvPr id="253" name="TextBox 252">
                        <a:extLst>
                          <a:ext uri="{FF2B5EF4-FFF2-40B4-BE49-F238E27FC236}">
                            <a16:creationId xmlns:a16="http://schemas.microsoft.com/office/drawing/2014/main" id="{570B1873-69B3-462E-A128-E9F8CCC7D0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54701" y="4035843"/>
                        <a:ext cx="16511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rPr>
                          <a:t>…</a:t>
                        </a: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" name="TextBox 253">
                        <a:extLst>
                          <a:ext uri="{FF2B5EF4-FFF2-40B4-BE49-F238E27FC236}">
                            <a16:creationId xmlns:a16="http://schemas.microsoft.com/office/drawing/2014/main" id="{65294E12-0F81-44AD-9E6F-95543633F8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09040" y="4029139"/>
                        <a:ext cx="16511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rPr>
                          <a:t>…</a:t>
                        </a:r>
                        <a:endParaRPr kumimoji="0" lang="en-US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" name="Left Brace 254">
                        <a:extLst>
                          <a:ext uri="{FF2B5EF4-FFF2-40B4-BE49-F238E27FC236}">
                            <a16:creationId xmlns:a16="http://schemas.microsoft.com/office/drawing/2014/main" id="{E4344867-EF27-46F4-B1C3-61FE648D5510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5332715" y="3433520"/>
                        <a:ext cx="212047" cy="1996369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6" name="Left Brace 255">
                        <a:extLst>
                          <a:ext uri="{FF2B5EF4-FFF2-40B4-BE49-F238E27FC236}">
                            <a16:creationId xmlns:a16="http://schemas.microsoft.com/office/drawing/2014/main" id="{1E468918-750E-401B-80F9-9D23C001462B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10770328" y="3683710"/>
                        <a:ext cx="212047" cy="1527830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257" name="Straight Arrow Connector 256">
                        <a:extLst>
                          <a:ext uri="{FF2B5EF4-FFF2-40B4-BE49-F238E27FC236}">
                            <a16:creationId xmlns:a16="http://schemas.microsoft.com/office/drawing/2014/main" id="{E9B95BB4-F9EE-475F-BAFD-F65A28D594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0266566" y="4560113"/>
                        <a:ext cx="611547" cy="308053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  <p:sp>
                    <p:nvSpPr>
                      <p:cNvPr id="258" name="Left Brace 257">
                        <a:extLst>
                          <a:ext uri="{FF2B5EF4-FFF2-40B4-BE49-F238E27FC236}">
                            <a16:creationId xmlns:a16="http://schemas.microsoft.com/office/drawing/2014/main" id="{65E713D8-02C4-4F6C-A6F6-5BAB95C0C748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8074875" y="3449440"/>
                        <a:ext cx="212047" cy="1996369"/>
                      </a:xfrm>
                      <a:prstGeom prst="leftBrace">
                        <a:avLst/>
                      </a:prstGeom>
                      <a:noFill/>
                      <a:ln w="25400" cap="flat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9" name="TextBox 258">
                        <a:extLst>
                          <a:ext uri="{FF2B5EF4-FFF2-40B4-BE49-F238E27FC236}">
                            <a16:creationId xmlns:a16="http://schemas.microsoft.com/office/drawing/2014/main" id="{CE11361B-11C6-4FFC-963F-0E5C1DC731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9602" y="2413506"/>
                        <a:ext cx="1219431" cy="6947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square" lIns="0" tIns="0" rIns="0" bIns="0" rtlCol="0" anchor="ctr" anchorCtr="0">
                        <a:no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Nirmala UI Semilight" panose="020B0402040204020203" pitchFamily="34" charset="0"/>
                        </a:endParaRPr>
                      </a:p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“Writeback”</a:t>
                        </a:r>
                      </a:p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Memory</a:t>
                        </a:r>
                      </a:p>
                    </p:txBody>
                  </p:sp>
                  <p:sp>
                    <p:nvSpPr>
                      <p:cNvPr id="260" name="TextBox 259">
                        <a:extLst>
                          <a:ext uri="{FF2B5EF4-FFF2-40B4-BE49-F238E27FC236}">
                            <a16:creationId xmlns:a16="http://schemas.microsoft.com/office/drawing/2014/main" id="{2DDE9F12-1A5F-47F9-BC07-FA5B049323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130074" y="3068702"/>
                        <a:ext cx="969986" cy="33971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square" lIns="0" tIns="0" rIns="0" bIns="0" rtlCol="0" anchor="ctr" anchorCtr="0">
                        <a:no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PCIe DMA</a:t>
                        </a:r>
                      </a:p>
                    </p:txBody>
                  </p:sp>
                  <p:sp>
                    <p:nvSpPr>
                      <p:cNvPr id="261" name="TextBox 260">
                        <a:extLst>
                          <a:ext uri="{FF2B5EF4-FFF2-40B4-BE49-F238E27FC236}">
                            <a16:creationId xmlns:a16="http://schemas.microsoft.com/office/drawing/2014/main" id="{7AA93C27-755A-4118-8166-0CBD40F73A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02883" y="4871833"/>
                        <a:ext cx="1358398" cy="20467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square" lIns="0" tIns="0" rIns="0" bIns="0" rtlCol="0" anchor="ctr" anchorCtr="0">
                        <a:no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PCIe P2P</a:t>
                        </a:r>
                      </a:p>
                    </p:txBody>
                  </p:sp>
                  <p:sp>
                    <p:nvSpPr>
                      <p:cNvPr id="262" name="TextBox 261">
                        <a:extLst>
                          <a:ext uri="{FF2B5EF4-FFF2-40B4-BE49-F238E27FC236}">
                            <a16:creationId xmlns:a16="http://schemas.microsoft.com/office/drawing/2014/main" id="{7F16110C-1196-424A-AD0E-C4C0759B19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70524" y="2742138"/>
                        <a:ext cx="1248139" cy="20467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square" lIns="0" tIns="0" rIns="0" bIns="0" rtlCol="0" anchor="ctr" anchorCtr="0">
                        <a:no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PCIe DMA</a:t>
                        </a:r>
                      </a:p>
                    </p:txBody>
                  </p:sp>
                  <p:sp>
                    <p:nvSpPr>
                      <p:cNvPr id="263" name="TextBox 262">
                        <a:extLst>
                          <a:ext uri="{FF2B5EF4-FFF2-40B4-BE49-F238E27FC236}">
                            <a16:creationId xmlns:a16="http://schemas.microsoft.com/office/drawing/2014/main" id="{06B12EAC-B371-47DA-BCA0-1FD092E8A1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32020" y="4644749"/>
                        <a:ext cx="1551083" cy="86350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horz" wrap="square" lIns="0" tIns="0" rIns="0" bIns="0" rtlCol="0" anchor="ctr" anchorCtr="0">
                        <a:noAutofit/>
                      </a:bodyPr>
                      <a:lstStyle/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“</a:t>
                        </a:r>
                        <a:r>
                          <a:rPr kumimoji="0" lang="en-US" sz="130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UnCached</a:t>
                        </a:r>
                        <a:r>
                          <a:rPr kumimoji="0" lang="en-US" sz="130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” </a:t>
                        </a:r>
                      </a:p>
                      <a:p>
                        <a:pPr marL="0" marR="0" lvl="0" indent="0" algn="ctr" defTabSz="457189" rtl="0" eaLnBrk="1" fontAlgn="auto" latinLnBrk="0" hangingPunct="1">
                          <a:lnSpc>
                            <a:spcPct val="9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30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Nirmala UI Semilight" panose="020B0402040204020203" pitchFamily="34" charset="0"/>
                          </a:rPr>
                          <a:t>Memory</a:t>
                        </a:r>
                      </a:p>
                    </p:txBody>
                  </p:sp>
                  <p:grpSp>
                    <p:nvGrpSpPr>
                      <p:cNvPr id="264" name="Group 75">
                        <a:extLst>
                          <a:ext uri="{FF2B5EF4-FFF2-40B4-BE49-F238E27FC236}">
                            <a16:creationId xmlns:a16="http://schemas.microsoft.com/office/drawing/2014/main" id="{621C7FD6-BBF5-4F9F-9C07-0F1CF1EE332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167814" y="3888081"/>
                        <a:ext cx="465944" cy="155850"/>
                        <a:chOff x="15066963" y="-590550"/>
                        <a:chExt cx="4225925" cy="1885950"/>
                      </a:xfrm>
                    </p:grpSpPr>
                    <p:sp>
                      <p:nvSpPr>
                        <p:cNvPr id="318" name="Freeform 108">
                          <a:extLst>
                            <a:ext uri="{FF2B5EF4-FFF2-40B4-BE49-F238E27FC236}">
                              <a16:creationId xmlns:a16="http://schemas.microsoft.com/office/drawing/2014/main" id="{2F9451E3-B086-4598-85E3-A7AE172958A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66963" y="-590550"/>
                          <a:ext cx="4225925" cy="1885950"/>
                        </a:xfrm>
                        <a:custGeom>
                          <a:avLst/>
                          <a:gdLst>
                            <a:gd name="T0" fmla="*/ 0 w 2662"/>
                            <a:gd name="T1" fmla="*/ 0 h 1188"/>
                            <a:gd name="T2" fmla="*/ 0 w 2662"/>
                            <a:gd name="T3" fmla="*/ 973 h 1188"/>
                            <a:gd name="T4" fmla="*/ 1462 w 2662"/>
                            <a:gd name="T5" fmla="*/ 973 h 1188"/>
                            <a:gd name="T6" fmla="*/ 1462 w 2662"/>
                            <a:gd name="T7" fmla="*/ 1188 h 1188"/>
                            <a:gd name="T8" fmla="*/ 2253 w 2662"/>
                            <a:gd name="T9" fmla="*/ 1188 h 1188"/>
                            <a:gd name="T10" fmla="*/ 2253 w 2662"/>
                            <a:gd name="T11" fmla="*/ 973 h 1188"/>
                            <a:gd name="T12" fmla="*/ 2662 w 2662"/>
                            <a:gd name="T13" fmla="*/ 973 h 1188"/>
                            <a:gd name="T14" fmla="*/ 2662 w 2662"/>
                            <a:gd name="T15" fmla="*/ 0 h 1188"/>
                            <a:gd name="T16" fmla="*/ 0 w 2662"/>
                            <a:gd name="T17" fmla="*/ 0 h 118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2662" h="1188">
                              <a:moveTo>
                                <a:pt x="0" y="0"/>
                              </a:moveTo>
                              <a:lnTo>
                                <a:pt x="0" y="973"/>
                              </a:lnTo>
                              <a:lnTo>
                                <a:pt x="1462" y="973"/>
                              </a:lnTo>
                              <a:lnTo>
                                <a:pt x="1462" y="1188"/>
                              </a:lnTo>
                              <a:lnTo>
                                <a:pt x="2253" y="1188"/>
                              </a:lnTo>
                              <a:lnTo>
                                <a:pt x="2253" y="973"/>
                              </a:lnTo>
                              <a:lnTo>
                                <a:pt x="2662" y="973"/>
                              </a:lnTo>
                              <a:lnTo>
                                <a:pt x="266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5000">
                              <a:srgbClr val="D6DF27"/>
                            </a:gs>
                            <a:gs pos="95000">
                              <a:srgbClr val="8CC640"/>
                            </a:gs>
                          </a:gsLst>
                          <a:lin ang="5400000" scaled="1"/>
                          <a:tileRect/>
                        </a:gradFill>
                        <a:ln w="19050">
                          <a:solidFill>
                            <a:srgbClr val="FDB81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Rectangle 109">
                          <a:extLst>
                            <a:ext uri="{FF2B5EF4-FFF2-40B4-BE49-F238E27FC236}">
                              <a16:creationId xmlns:a16="http://schemas.microsoft.com/office/drawing/2014/main" id="{FE14CE5D-4E59-4C6B-A715-FCE11645E12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00638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0" name="Freeform 110">
                          <a:extLst>
                            <a:ext uri="{FF2B5EF4-FFF2-40B4-BE49-F238E27FC236}">
                              <a16:creationId xmlns:a16="http://schemas.microsoft.com/office/drawing/2014/main" id="{AF514193-6C56-4D38-ADDE-8AF6F09DD06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800638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Rectangle 111">
                          <a:extLst>
                            <a:ext uri="{FF2B5EF4-FFF2-40B4-BE49-F238E27FC236}">
                              <a16:creationId xmlns:a16="http://schemas.microsoft.com/office/drawing/2014/main" id="{A62C0459-E828-4828-8E70-8B0AF9EDCA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9609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Freeform 112">
                          <a:extLst>
                            <a:ext uri="{FF2B5EF4-FFF2-40B4-BE49-F238E27FC236}">
                              <a16:creationId xmlns:a16="http://schemas.microsoft.com/office/drawing/2014/main" id="{4CDCC77C-36C2-48AA-BC84-F1101E28A12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9609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Rectangle 113">
                          <a:extLst>
                            <a:ext uri="{FF2B5EF4-FFF2-40B4-BE49-F238E27FC236}">
                              <a16:creationId xmlns:a16="http://schemas.microsoft.com/office/drawing/2014/main" id="{34A8B39C-C263-47A8-93D6-89254DA632B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3613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4" name="Freeform 114">
                          <a:extLst>
                            <a:ext uri="{FF2B5EF4-FFF2-40B4-BE49-F238E27FC236}">
                              <a16:creationId xmlns:a16="http://schemas.microsoft.com/office/drawing/2014/main" id="{BFDCA088-7249-4C06-8EE6-6B78ABB019D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473613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5" name="Rectangle 115">
                          <a:extLst>
                            <a:ext uri="{FF2B5EF4-FFF2-40B4-BE49-F238E27FC236}">
                              <a16:creationId xmlns:a16="http://schemas.microsoft.com/office/drawing/2014/main" id="{1CC56F65-AEC3-42AB-AA2E-C3D7969F84C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5538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6" name="Freeform 116">
                          <a:extLst>
                            <a:ext uri="{FF2B5EF4-FFF2-40B4-BE49-F238E27FC236}">
                              <a16:creationId xmlns:a16="http://schemas.microsoft.com/office/drawing/2014/main" id="{F1FEEAEF-5C7A-420E-9105-3CF8FC05A3F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635538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7" name="Rectangle 117">
                          <a:extLst>
                            <a:ext uri="{FF2B5EF4-FFF2-40B4-BE49-F238E27FC236}">
                              <a16:creationId xmlns:a16="http://schemas.microsoft.com/office/drawing/2014/main" id="{8592FE59-E5E9-45A5-97BB-F80DD2F5262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260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8" name="Freeform 118">
                          <a:extLst>
                            <a:ext uri="{FF2B5EF4-FFF2-40B4-BE49-F238E27FC236}">
                              <a16:creationId xmlns:a16="http://schemas.microsoft.com/office/drawing/2014/main" id="{F0936997-0CE1-46FC-A0D6-DCAF3B10B0A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1260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29" name="Rectangle 119">
                          <a:extLst>
                            <a:ext uri="{FF2B5EF4-FFF2-40B4-BE49-F238E27FC236}">
                              <a16:creationId xmlns:a16="http://schemas.microsoft.com/office/drawing/2014/main" id="{4061CEC0-40AE-4E6E-9DE6-B2DF04EB3F2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2911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0" name="Freeform 120">
                          <a:extLst>
                            <a:ext uri="{FF2B5EF4-FFF2-40B4-BE49-F238E27FC236}">
                              <a16:creationId xmlns:a16="http://schemas.microsoft.com/office/drawing/2014/main" id="{E7493D6D-954D-49CF-8DC0-3B33B6DAD55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2911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1" name="Rectangle 121">
                          <a:extLst>
                            <a:ext uri="{FF2B5EF4-FFF2-40B4-BE49-F238E27FC236}">
                              <a16:creationId xmlns:a16="http://schemas.microsoft.com/office/drawing/2014/main" id="{97BEF0C1-8250-434C-BBDC-5B90AC54C2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453100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2" name="Freeform 122">
                          <a:extLst>
                            <a:ext uri="{FF2B5EF4-FFF2-40B4-BE49-F238E27FC236}">
                              <a16:creationId xmlns:a16="http://schemas.microsoft.com/office/drawing/2014/main" id="{01C111A5-1768-45B6-8C99-C07EBE6501B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453100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Rectangle 123">
                          <a:extLst>
                            <a:ext uri="{FF2B5EF4-FFF2-40B4-BE49-F238E27FC236}">
                              <a16:creationId xmlns:a16="http://schemas.microsoft.com/office/drawing/2014/main" id="{8E40BA27-7B48-4EE6-8791-FD7D1DCC8AB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89953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4" name="Rectangle 124">
                          <a:extLst>
                            <a:ext uri="{FF2B5EF4-FFF2-40B4-BE49-F238E27FC236}">
                              <a16:creationId xmlns:a16="http://schemas.microsoft.com/office/drawing/2014/main" id="{3B8E7890-FBDF-4D8D-A746-6B1DC7B613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55101" y="-386398"/>
                          <a:ext cx="87436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Rectangle 125">
                          <a:extLst>
                            <a:ext uri="{FF2B5EF4-FFF2-40B4-BE49-F238E27FC236}">
                              <a16:creationId xmlns:a16="http://schemas.microsoft.com/office/drawing/2014/main" id="{8A657393-1D73-4E1F-88DB-AB92237C17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0255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Rectangle 126">
                          <a:extLst>
                            <a:ext uri="{FF2B5EF4-FFF2-40B4-BE49-F238E27FC236}">
                              <a16:creationId xmlns:a16="http://schemas.microsoft.com/office/drawing/2014/main" id="{FE1274F5-D188-45DC-9B96-CC8E5CC4950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85403" y="-386398"/>
                          <a:ext cx="87436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Rectangle 127">
                          <a:extLst>
                            <a:ext uri="{FF2B5EF4-FFF2-40B4-BE49-F238E27FC236}">
                              <a16:creationId xmlns:a16="http://schemas.microsoft.com/office/drawing/2014/main" id="{D8DFC83C-A465-4582-B516-58D9B6E8D90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350558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8" name="Rectangle 128">
                          <a:extLst>
                            <a:ext uri="{FF2B5EF4-FFF2-40B4-BE49-F238E27FC236}">
                              <a16:creationId xmlns:a16="http://schemas.microsoft.com/office/drawing/2014/main" id="{0A1FECFF-D4EF-4C4D-9EA9-0A62B7FB73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89953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39" name="Rectangle 129">
                          <a:extLst>
                            <a:ext uri="{FF2B5EF4-FFF2-40B4-BE49-F238E27FC236}">
                              <a16:creationId xmlns:a16="http://schemas.microsoft.com/office/drawing/2014/main" id="{E944ACA8-86A1-4410-8E10-0E9C1DAB7C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55101" y="673231"/>
                          <a:ext cx="87436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0" name="Rectangle 130">
                          <a:extLst>
                            <a:ext uri="{FF2B5EF4-FFF2-40B4-BE49-F238E27FC236}">
                              <a16:creationId xmlns:a16="http://schemas.microsoft.com/office/drawing/2014/main" id="{2DC76E15-2DA4-4C66-B7FC-C908C18CF0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0255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Rectangle 131">
                          <a:extLst>
                            <a:ext uri="{FF2B5EF4-FFF2-40B4-BE49-F238E27FC236}">
                              <a16:creationId xmlns:a16="http://schemas.microsoft.com/office/drawing/2014/main" id="{16DF0574-3F96-4223-8762-89C698156C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85403" y="673231"/>
                          <a:ext cx="87436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Rectangle 132">
                          <a:extLst>
                            <a:ext uri="{FF2B5EF4-FFF2-40B4-BE49-F238E27FC236}">
                              <a16:creationId xmlns:a16="http://schemas.microsoft.com/office/drawing/2014/main" id="{20E1793C-3D09-4F5C-BF4D-D535C92118D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350558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Rectangle 133">
                          <a:extLst>
                            <a:ext uri="{FF2B5EF4-FFF2-40B4-BE49-F238E27FC236}">
                              <a16:creationId xmlns:a16="http://schemas.microsoft.com/office/drawing/2014/main" id="{F183A36C-63DB-4BBC-9146-A242EDBD52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478803"/>
                          <a:ext cx="106866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4" name="Rectangle 134">
                          <a:extLst>
                            <a:ext uri="{FF2B5EF4-FFF2-40B4-BE49-F238E27FC236}">
                              <a16:creationId xmlns:a16="http://schemas.microsoft.com/office/drawing/2014/main" id="{26A76324-0706-4716-B0F3-44DB68A143C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313542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Rectangle 135">
                          <a:extLst>
                            <a:ext uri="{FF2B5EF4-FFF2-40B4-BE49-F238E27FC236}">
                              <a16:creationId xmlns:a16="http://schemas.microsoft.com/office/drawing/2014/main" id="{98434D1F-C498-45E1-878B-38AE4CFC9E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158000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Rectangle 136">
                          <a:extLst>
                            <a:ext uri="{FF2B5EF4-FFF2-40B4-BE49-F238E27FC236}">
                              <a16:creationId xmlns:a16="http://schemas.microsoft.com/office/drawing/2014/main" id="{E48A769C-EEFE-4BBB-BA89-274B4721E4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-7266"/>
                          <a:ext cx="106866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Rectangle 137">
                          <a:extLst>
                            <a:ext uri="{FF2B5EF4-FFF2-40B4-BE49-F238E27FC236}">
                              <a16:creationId xmlns:a16="http://schemas.microsoft.com/office/drawing/2014/main" id="{3EE990FF-4A70-486B-9CC8-2EC967F9A31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-172527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8" name="Rectangle 138">
                          <a:extLst>
                            <a:ext uri="{FF2B5EF4-FFF2-40B4-BE49-F238E27FC236}">
                              <a16:creationId xmlns:a16="http://schemas.microsoft.com/office/drawing/2014/main" id="{BD06582D-9949-4655-9866-2598EF1E2C8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478803"/>
                          <a:ext cx="106859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49" name="Rectangle 139">
                          <a:extLst>
                            <a:ext uri="{FF2B5EF4-FFF2-40B4-BE49-F238E27FC236}">
                              <a16:creationId xmlns:a16="http://schemas.microsoft.com/office/drawing/2014/main" id="{48BC3663-A046-43C3-B3B6-3D0E20EB851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313542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0" name="Rectangle 140">
                          <a:extLst>
                            <a:ext uri="{FF2B5EF4-FFF2-40B4-BE49-F238E27FC236}">
                              <a16:creationId xmlns:a16="http://schemas.microsoft.com/office/drawing/2014/main" id="{97E012F7-9F2A-48DD-A698-81DA8C1C224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158000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1" name="Rectangle 141">
                          <a:extLst>
                            <a:ext uri="{FF2B5EF4-FFF2-40B4-BE49-F238E27FC236}">
                              <a16:creationId xmlns:a16="http://schemas.microsoft.com/office/drawing/2014/main" id="{1D27A653-9735-4937-92CA-48329E2DDD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-7266"/>
                          <a:ext cx="106859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2" name="Rectangle 142">
                          <a:extLst>
                            <a:ext uri="{FF2B5EF4-FFF2-40B4-BE49-F238E27FC236}">
                              <a16:creationId xmlns:a16="http://schemas.microsoft.com/office/drawing/2014/main" id="{B6275E5B-BB7B-4E07-B882-CF80407FEC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-172527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Rectangle 143">
                          <a:extLst>
                            <a:ext uri="{FF2B5EF4-FFF2-40B4-BE49-F238E27FC236}">
                              <a16:creationId xmlns:a16="http://schemas.microsoft.com/office/drawing/2014/main" id="{D18BBB39-465F-4770-845B-5B9AA845AA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583150" y="-279400"/>
                          <a:ext cx="952500" cy="9525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Rectangle 144">
                          <a:extLst>
                            <a:ext uri="{FF2B5EF4-FFF2-40B4-BE49-F238E27FC236}">
                              <a16:creationId xmlns:a16="http://schemas.microsoft.com/office/drawing/2014/main" id="{E87963CC-DBA6-4F23-A383-9460242A88C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-252413"/>
                          <a:ext cx="60642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Rectangle 145">
                          <a:extLst>
                            <a:ext uri="{FF2B5EF4-FFF2-40B4-BE49-F238E27FC236}">
                              <a16:creationId xmlns:a16="http://schemas.microsoft.com/office/drawing/2014/main" id="{EE692F50-413A-47CC-AF40-17239A5A4C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69850"/>
                          <a:ext cx="606425" cy="231775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6" name="Rectangle 146">
                          <a:extLst>
                            <a:ext uri="{FF2B5EF4-FFF2-40B4-BE49-F238E27FC236}">
                              <a16:creationId xmlns:a16="http://schemas.microsoft.com/office/drawing/2014/main" id="{D4E10A12-5DF8-4BFD-B529-AACF83578C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376238"/>
                          <a:ext cx="606425" cy="233363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Rectangle 147">
                          <a:extLst>
                            <a:ext uri="{FF2B5EF4-FFF2-40B4-BE49-F238E27FC236}">
                              <a16:creationId xmlns:a16="http://schemas.microsoft.com/office/drawing/2014/main" id="{B420E9FD-8223-45A4-878B-8033E5AA325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-358775"/>
                          <a:ext cx="244475" cy="230188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Rectangle 148">
                          <a:extLst>
                            <a:ext uri="{FF2B5EF4-FFF2-40B4-BE49-F238E27FC236}">
                              <a16:creationId xmlns:a16="http://schemas.microsoft.com/office/drawing/2014/main" id="{FB1EDE48-6F87-4149-8D9F-C2A4FCD4CD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-69850"/>
                          <a:ext cx="24447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Rectangle 149">
                          <a:extLst>
                            <a:ext uri="{FF2B5EF4-FFF2-40B4-BE49-F238E27FC236}">
                              <a16:creationId xmlns:a16="http://schemas.microsoft.com/office/drawing/2014/main" id="{38FC11AA-4CBE-4B3F-869B-F73F49F99AB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219075"/>
                          <a:ext cx="24447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0" name="Rectangle 150">
                          <a:extLst>
                            <a:ext uri="{FF2B5EF4-FFF2-40B4-BE49-F238E27FC236}">
                              <a16:creationId xmlns:a16="http://schemas.microsoft.com/office/drawing/2014/main" id="{DE73FBBE-1EB1-403B-8397-AA5BF0260BC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7925" y="508000"/>
                          <a:ext cx="241300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1" name="Rectangle 151">
                          <a:extLst>
                            <a:ext uri="{FF2B5EF4-FFF2-40B4-BE49-F238E27FC236}">
                              <a16:creationId xmlns:a16="http://schemas.microsoft.com/office/drawing/2014/main" id="{F17C21E6-0F93-45B5-BDD0-F8AB9322E86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-252413"/>
                          <a:ext cx="608013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2" name="Rectangle 152">
                          <a:extLst>
                            <a:ext uri="{FF2B5EF4-FFF2-40B4-BE49-F238E27FC236}">
                              <a16:creationId xmlns:a16="http://schemas.microsoft.com/office/drawing/2014/main" id="{2870CAD0-6EE8-4956-958D-21C85720DB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69850"/>
                          <a:ext cx="608013" cy="231775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3" name="Rectangle 153">
                          <a:extLst>
                            <a:ext uri="{FF2B5EF4-FFF2-40B4-BE49-F238E27FC236}">
                              <a16:creationId xmlns:a16="http://schemas.microsoft.com/office/drawing/2014/main" id="{5B3101F5-F089-4D39-8EAE-EB567D10353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376238"/>
                          <a:ext cx="608013" cy="233363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Rectangle 154">
                          <a:extLst>
                            <a:ext uri="{FF2B5EF4-FFF2-40B4-BE49-F238E27FC236}">
                              <a16:creationId xmlns:a16="http://schemas.microsoft.com/office/drawing/2014/main" id="{09BEF7B7-0932-4C27-9699-449522B2247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-250298"/>
                          <a:ext cx="602316" cy="223589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Rectangle 155">
                          <a:extLst>
                            <a:ext uri="{FF2B5EF4-FFF2-40B4-BE49-F238E27FC236}">
                              <a16:creationId xmlns:a16="http://schemas.microsoft.com/office/drawing/2014/main" id="{53776085-579E-407D-8998-CE2475A277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70505"/>
                          <a:ext cx="602316" cy="233313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66" name="Rectangle 156">
                          <a:extLst>
                            <a:ext uri="{FF2B5EF4-FFF2-40B4-BE49-F238E27FC236}">
                              <a16:creationId xmlns:a16="http://schemas.microsoft.com/office/drawing/2014/main" id="{5B7E5676-020D-43E0-AF9A-BE172BF7E18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371871"/>
                          <a:ext cx="602316" cy="233313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65" name="Group 75">
                        <a:extLst>
                          <a:ext uri="{FF2B5EF4-FFF2-40B4-BE49-F238E27FC236}">
                            <a16:creationId xmlns:a16="http://schemas.microsoft.com/office/drawing/2014/main" id="{269191BB-C8C4-42B6-BBE3-767FEDFD3BF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117796" y="3884115"/>
                        <a:ext cx="465944" cy="155850"/>
                        <a:chOff x="15066963" y="-590550"/>
                        <a:chExt cx="4225925" cy="1885950"/>
                      </a:xfrm>
                    </p:grpSpPr>
                    <p:sp>
                      <p:nvSpPr>
                        <p:cNvPr id="269" name="Freeform 108">
                          <a:extLst>
                            <a:ext uri="{FF2B5EF4-FFF2-40B4-BE49-F238E27FC236}">
                              <a16:creationId xmlns:a16="http://schemas.microsoft.com/office/drawing/2014/main" id="{E6F449DF-140B-44C3-B28E-4A1164A1755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66963" y="-590550"/>
                          <a:ext cx="4225925" cy="1885950"/>
                        </a:xfrm>
                        <a:custGeom>
                          <a:avLst/>
                          <a:gdLst>
                            <a:gd name="T0" fmla="*/ 0 w 2662"/>
                            <a:gd name="T1" fmla="*/ 0 h 1188"/>
                            <a:gd name="T2" fmla="*/ 0 w 2662"/>
                            <a:gd name="T3" fmla="*/ 973 h 1188"/>
                            <a:gd name="T4" fmla="*/ 1462 w 2662"/>
                            <a:gd name="T5" fmla="*/ 973 h 1188"/>
                            <a:gd name="T6" fmla="*/ 1462 w 2662"/>
                            <a:gd name="T7" fmla="*/ 1188 h 1188"/>
                            <a:gd name="T8" fmla="*/ 2253 w 2662"/>
                            <a:gd name="T9" fmla="*/ 1188 h 1188"/>
                            <a:gd name="T10" fmla="*/ 2253 w 2662"/>
                            <a:gd name="T11" fmla="*/ 973 h 1188"/>
                            <a:gd name="T12" fmla="*/ 2662 w 2662"/>
                            <a:gd name="T13" fmla="*/ 973 h 1188"/>
                            <a:gd name="T14" fmla="*/ 2662 w 2662"/>
                            <a:gd name="T15" fmla="*/ 0 h 1188"/>
                            <a:gd name="T16" fmla="*/ 0 w 2662"/>
                            <a:gd name="T17" fmla="*/ 0 h 118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2662" h="1188">
                              <a:moveTo>
                                <a:pt x="0" y="0"/>
                              </a:moveTo>
                              <a:lnTo>
                                <a:pt x="0" y="973"/>
                              </a:lnTo>
                              <a:lnTo>
                                <a:pt x="1462" y="973"/>
                              </a:lnTo>
                              <a:lnTo>
                                <a:pt x="1462" y="1188"/>
                              </a:lnTo>
                              <a:lnTo>
                                <a:pt x="2253" y="1188"/>
                              </a:lnTo>
                              <a:lnTo>
                                <a:pt x="2253" y="973"/>
                              </a:lnTo>
                              <a:lnTo>
                                <a:pt x="2662" y="973"/>
                              </a:lnTo>
                              <a:lnTo>
                                <a:pt x="266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5000">
                              <a:srgbClr val="D6DF27"/>
                            </a:gs>
                            <a:gs pos="95000">
                              <a:srgbClr val="8CC640"/>
                            </a:gs>
                          </a:gsLst>
                          <a:lin ang="5400000" scaled="1"/>
                          <a:tileRect/>
                        </a:gradFill>
                        <a:ln w="19050">
                          <a:solidFill>
                            <a:srgbClr val="FDB81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0" name="Rectangle 109">
                          <a:extLst>
                            <a:ext uri="{FF2B5EF4-FFF2-40B4-BE49-F238E27FC236}">
                              <a16:creationId xmlns:a16="http://schemas.microsoft.com/office/drawing/2014/main" id="{CD74202D-D9B6-4E40-8ED0-83A42B8C28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00638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1" name="Freeform 110">
                          <a:extLst>
                            <a:ext uri="{FF2B5EF4-FFF2-40B4-BE49-F238E27FC236}">
                              <a16:creationId xmlns:a16="http://schemas.microsoft.com/office/drawing/2014/main" id="{9F774ECA-90EC-451B-B6EE-4F74E838378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800638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2" name="Rectangle 111">
                          <a:extLst>
                            <a:ext uri="{FF2B5EF4-FFF2-40B4-BE49-F238E27FC236}">
                              <a16:creationId xmlns:a16="http://schemas.microsoft.com/office/drawing/2014/main" id="{7EBDC71A-0C44-43FA-8D24-34FF97D3B6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9609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3" name="Freeform 112">
                          <a:extLst>
                            <a:ext uri="{FF2B5EF4-FFF2-40B4-BE49-F238E27FC236}">
                              <a16:creationId xmlns:a16="http://schemas.microsoft.com/office/drawing/2014/main" id="{7F35EE55-4D3F-496E-9B42-B530BC3BC6C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9609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4" name="Rectangle 113">
                          <a:extLst>
                            <a:ext uri="{FF2B5EF4-FFF2-40B4-BE49-F238E27FC236}">
                              <a16:creationId xmlns:a16="http://schemas.microsoft.com/office/drawing/2014/main" id="{E5C5D839-9664-4BF0-912B-A5AA88E195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3613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5" name="Freeform 114">
                          <a:extLst>
                            <a:ext uri="{FF2B5EF4-FFF2-40B4-BE49-F238E27FC236}">
                              <a16:creationId xmlns:a16="http://schemas.microsoft.com/office/drawing/2014/main" id="{BB84083F-4D65-4B28-975F-6E65D52EFA2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473613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6" name="Rectangle 115">
                          <a:extLst>
                            <a:ext uri="{FF2B5EF4-FFF2-40B4-BE49-F238E27FC236}">
                              <a16:creationId xmlns:a16="http://schemas.microsoft.com/office/drawing/2014/main" id="{53FAB0BB-EEC0-4354-A025-8ED5F7EC502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5538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7" name="Freeform 116">
                          <a:extLst>
                            <a:ext uri="{FF2B5EF4-FFF2-40B4-BE49-F238E27FC236}">
                              <a16:creationId xmlns:a16="http://schemas.microsoft.com/office/drawing/2014/main" id="{E2289B0C-6144-4870-B166-A874CB50D9C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635538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8" name="Rectangle 117">
                          <a:extLst>
                            <a:ext uri="{FF2B5EF4-FFF2-40B4-BE49-F238E27FC236}">
                              <a16:creationId xmlns:a16="http://schemas.microsoft.com/office/drawing/2014/main" id="{B7A4E363-7036-4717-B014-ED85E3567EA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260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79" name="Freeform 118">
                          <a:extLst>
                            <a:ext uri="{FF2B5EF4-FFF2-40B4-BE49-F238E27FC236}">
                              <a16:creationId xmlns:a16="http://schemas.microsoft.com/office/drawing/2014/main" id="{742967D0-2418-4214-83BC-E9F2D40EE4F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1260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0" name="Rectangle 119">
                          <a:extLst>
                            <a:ext uri="{FF2B5EF4-FFF2-40B4-BE49-F238E27FC236}">
                              <a16:creationId xmlns:a16="http://schemas.microsoft.com/office/drawing/2014/main" id="{AFA8A1F4-75CC-4C67-9EA5-870868B5F09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291175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1" name="Freeform 120">
                          <a:extLst>
                            <a:ext uri="{FF2B5EF4-FFF2-40B4-BE49-F238E27FC236}">
                              <a16:creationId xmlns:a16="http://schemas.microsoft.com/office/drawing/2014/main" id="{3CAE181C-660B-4A31-B8D6-49FDAA90683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291175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2" name="Rectangle 121">
                          <a:extLst>
                            <a:ext uri="{FF2B5EF4-FFF2-40B4-BE49-F238E27FC236}">
                              <a16:creationId xmlns:a16="http://schemas.microsoft.com/office/drawing/2014/main" id="{4C3593D2-3812-4C41-A753-180BDE0898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453100" y="1146175"/>
                          <a:ext cx="85725" cy="14605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3" name="Freeform 122">
                          <a:extLst>
                            <a:ext uri="{FF2B5EF4-FFF2-40B4-BE49-F238E27FC236}">
                              <a16:creationId xmlns:a16="http://schemas.microsoft.com/office/drawing/2014/main" id="{29D84FD4-E2F7-40A4-9466-F14CBDE4154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453100" y="1146175"/>
                          <a:ext cx="85725" cy="146050"/>
                        </a:xfrm>
                        <a:custGeom>
                          <a:avLst/>
                          <a:gdLst>
                            <a:gd name="T0" fmla="*/ 2147483647 w 54"/>
                            <a:gd name="T1" fmla="*/ 0 h 92"/>
                            <a:gd name="T2" fmla="*/ 2147483647 w 54"/>
                            <a:gd name="T3" fmla="*/ 2147483647 h 92"/>
                            <a:gd name="T4" fmla="*/ 0 w 54"/>
                            <a:gd name="T5" fmla="*/ 2147483647 h 92"/>
                            <a:gd name="T6" fmla="*/ 0 w 54"/>
                            <a:gd name="T7" fmla="*/ 0 h 9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0" t="0" r="r" b="b"/>
                          <a:pathLst>
                            <a:path w="54" h="92">
                              <a:moveTo>
                                <a:pt x="54" y="0"/>
                              </a:moveTo>
                              <a:lnTo>
                                <a:pt x="54" y="92"/>
                              </a:lnTo>
                              <a:lnTo>
                                <a:pt x="0" y="9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FDD900"/>
                            </a:gs>
                            <a:gs pos="5000">
                              <a:srgbClr val="FDD900"/>
                            </a:gs>
                            <a:gs pos="100000">
                              <a:srgbClr val="F27422"/>
                            </a:gs>
                          </a:gsLst>
                          <a:lin ang="16200000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4" name="Rectangle 123">
                          <a:extLst>
                            <a:ext uri="{FF2B5EF4-FFF2-40B4-BE49-F238E27FC236}">
                              <a16:creationId xmlns:a16="http://schemas.microsoft.com/office/drawing/2014/main" id="{A65DD8D9-3E07-4440-A7AC-46E9F71C0BD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89953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Rectangle 124">
                          <a:extLst>
                            <a:ext uri="{FF2B5EF4-FFF2-40B4-BE49-F238E27FC236}">
                              <a16:creationId xmlns:a16="http://schemas.microsoft.com/office/drawing/2014/main" id="{A071425C-19BD-4529-8279-74361C6AADF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55101" y="-386398"/>
                          <a:ext cx="87436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Rectangle 125">
                          <a:extLst>
                            <a:ext uri="{FF2B5EF4-FFF2-40B4-BE49-F238E27FC236}">
                              <a16:creationId xmlns:a16="http://schemas.microsoft.com/office/drawing/2014/main" id="{246AC34E-743F-4A24-81E8-4666D3669C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0255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Rectangle 126">
                          <a:extLst>
                            <a:ext uri="{FF2B5EF4-FFF2-40B4-BE49-F238E27FC236}">
                              <a16:creationId xmlns:a16="http://schemas.microsoft.com/office/drawing/2014/main" id="{5492E431-C146-40A4-9851-F160F165090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85403" y="-386398"/>
                          <a:ext cx="87436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8" name="Rectangle 127">
                          <a:extLst>
                            <a:ext uri="{FF2B5EF4-FFF2-40B4-BE49-F238E27FC236}">
                              <a16:creationId xmlns:a16="http://schemas.microsoft.com/office/drawing/2014/main" id="{D01CC09A-7591-4877-9BF6-413ED56D0D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350558" y="-386398"/>
                          <a:ext cx="87430" cy="106932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Rectangle 128">
                          <a:extLst>
                            <a:ext uri="{FF2B5EF4-FFF2-40B4-BE49-F238E27FC236}">
                              <a16:creationId xmlns:a16="http://schemas.microsoft.com/office/drawing/2014/main" id="{896757D7-138F-4F3C-8AA8-DB4EFEA83AE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89953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Rectangle 129">
                          <a:extLst>
                            <a:ext uri="{FF2B5EF4-FFF2-40B4-BE49-F238E27FC236}">
                              <a16:creationId xmlns:a16="http://schemas.microsoft.com/office/drawing/2014/main" id="{99B67150-F470-42AA-9C29-03B6AC2853C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55101" y="673231"/>
                          <a:ext cx="87436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Rectangle 130">
                          <a:extLst>
                            <a:ext uri="{FF2B5EF4-FFF2-40B4-BE49-F238E27FC236}">
                              <a16:creationId xmlns:a16="http://schemas.microsoft.com/office/drawing/2014/main" id="{0DE7DE9F-5DE9-4620-A52E-4B1F4E11FD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0255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2" name="Rectangle 131">
                          <a:extLst>
                            <a:ext uri="{FF2B5EF4-FFF2-40B4-BE49-F238E27FC236}">
                              <a16:creationId xmlns:a16="http://schemas.microsoft.com/office/drawing/2014/main" id="{AD656FE3-48A8-44C3-92D2-A4473ACF4FF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85403" y="673231"/>
                          <a:ext cx="87436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3" name="Rectangle 132">
                          <a:extLst>
                            <a:ext uri="{FF2B5EF4-FFF2-40B4-BE49-F238E27FC236}">
                              <a16:creationId xmlns:a16="http://schemas.microsoft.com/office/drawing/2014/main" id="{D63CEE66-3EA2-49BC-82AA-C2B29F8C86C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350558" y="673231"/>
                          <a:ext cx="87430" cy="106938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4" name="Rectangle 133">
                          <a:extLst>
                            <a:ext uri="{FF2B5EF4-FFF2-40B4-BE49-F238E27FC236}">
                              <a16:creationId xmlns:a16="http://schemas.microsoft.com/office/drawing/2014/main" id="{D894CF7D-F097-441A-AAD4-C54E24FEE43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478803"/>
                          <a:ext cx="106866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Rectangle 134">
                          <a:extLst>
                            <a:ext uri="{FF2B5EF4-FFF2-40B4-BE49-F238E27FC236}">
                              <a16:creationId xmlns:a16="http://schemas.microsoft.com/office/drawing/2014/main" id="{C2FD65EE-2BC4-4E4B-B0F5-A863ED9DEC6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313542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Rectangle 135">
                          <a:extLst>
                            <a:ext uri="{FF2B5EF4-FFF2-40B4-BE49-F238E27FC236}">
                              <a16:creationId xmlns:a16="http://schemas.microsoft.com/office/drawing/2014/main" id="{8AB76F49-6EA2-43BF-BF7B-15E681BB35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158000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Rectangle 136">
                          <a:extLst>
                            <a:ext uri="{FF2B5EF4-FFF2-40B4-BE49-F238E27FC236}">
                              <a16:creationId xmlns:a16="http://schemas.microsoft.com/office/drawing/2014/main" id="{C22027FF-68FB-476A-A98E-34AF69A0DE5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-7266"/>
                          <a:ext cx="106866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8" name="Rectangle 137">
                          <a:extLst>
                            <a:ext uri="{FF2B5EF4-FFF2-40B4-BE49-F238E27FC236}">
                              <a16:creationId xmlns:a16="http://schemas.microsoft.com/office/drawing/2014/main" id="{517F7040-723C-4582-BE0E-921236BFFB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535135" y="-172527"/>
                          <a:ext cx="106866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Rectangle 138">
                          <a:extLst>
                            <a:ext uri="{FF2B5EF4-FFF2-40B4-BE49-F238E27FC236}">
                              <a16:creationId xmlns:a16="http://schemas.microsoft.com/office/drawing/2014/main" id="{FBDA3AD2-5AE6-4E2B-AFE2-FACFCFD976D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478803"/>
                          <a:ext cx="106859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Rectangle 139">
                          <a:extLst>
                            <a:ext uri="{FF2B5EF4-FFF2-40B4-BE49-F238E27FC236}">
                              <a16:creationId xmlns:a16="http://schemas.microsoft.com/office/drawing/2014/main" id="{76F36961-69D4-4752-ADC6-8CE8503CBD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313542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Rectangle 140">
                          <a:extLst>
                            <a:ext uri="{FF2B5EF4-FFF2-40B4-BE49-F238E27FC236}">
                              <a16:creationId xmlns:a16="http://schemas.microsoft.com/office/drawing/2014/main" id="{CB3CA400-C8C0-4B27-A37F-7D9DBEDC38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158000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2" name="Rectangle 141">
                          <a:extLst>
                            <a:ext uri="{FF2B5EF4-FFF2-40B4-BE49-F238E27FC236}">
                              <a16:creationId xmlns:a16="http://schemas.microsoft.com/office/drawing/2014/main" id="{9BC30A63-BF10-4267-8D76-D537C9D8C77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-7266"/>
                          <a:ext cx="106859" cy="87496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3" name="Rectangle 142">
                          <a:extLst>
                            <a:ext uri="{FF2B5EF4-FFF2-40B4-BE49-F238E27FC236}">
                              <a16:creationId xmlns:a16="http://schemas.microsoft.com/office/drawing/2014/main" id="{B6EA68B1-8A7A-4B86-BCED-130DF95FB1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76228" y="-172527"/>
                          <a:ext cx="106859" cy="87489"/>
                        </a:xfrm>
                        <a:prstGeom prst="rect">
                          <a:avLst/>
                        </a:prstGeom>
                        <a:gradFill>
                          <a:gsLst>
                            <a:gs pos="100000">
                              <a:srgbClr val="B1BABF">
                                <a:lumMod val="60000"/>
                                <a:lumOff val="40000"/>
                              </a:srgbClr>
                            </a:gs>
                            <a:gs pos="0">
                              <a:srgbClr val="B1BABF">
                                <a:lumMod val="20000"/>
                                <a:lumOff val="80000"/>
                              </a:srgbClr>
                            </a:gs>
                          </a:gsLst>
                          <a:lin ang="16200000" scaled="0"/>
                        </a:gradFill>
                        <a:ln w="38100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4" name="Rectangle 143">
                          <a:extLst>
                            <a:ext uri="{FF2B5EF4-FFF2-40B4-BE49-F238E27FC236}">
                              <a16:creationId xmlns:a16="http://schemas.microsoft.com/office/drawing/2014/main" id="{6B7FD681-9704-4196-A3A1-EEEC68AA927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583150" y="-279400"/>
                          <a:ext cx="952500" cy="9525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5" name="Rectangle 144">
                          <a:extLst>
                            <a:ext uri="{FF2B5EF4-FFF2-40B4-BE49-F238E27FC236}">
                              <a16:creationId xmlns:a16="http://schemas.microsoft.com/office/drawing/2014/main" id="{3549024B-0A29-4D6B-884C-7C9D44C6F5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-252413"/>
                          <a:ext cx="60642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6" name="Rectangle 145">
                          <a:extLst>
                            <a:ext uri="{FF2B5EF4-FFF2-40B4-BE49-F238E27FC236}">
                              <a16:creationId xmlns:a16="http://schemas.microsoft.com/office/drawing/2014/main" id="{96FD2701-ADB5-400E-95C7-D80C9BA7820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69850"/>
                          <a:ext cx="606425" cy="231775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Rectangle 146">
                          <a:extLst>
                            <a:ext uri="{FF2B5EF4-FFF2-40B4-BE49-F238E27FC236}">
                              <a16:creationId xmlns:a16="http://schemas.microsoft.com/office/drawing/2014/main" id="{2A1C2C29-0AA9-4C0A-A82A-4DD863EA590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589375" y="376238"/>
                          <a:ext cx="606425" cy="233363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Rectangle 147">
                          <a:extLst>
                            <a:ext uri="{FF2B5EF4-FFF2-40B4-BE49-F238E27FC236}">
                              <a16:creationId xmlns:a16="http://schemas.microsoft.com/office/drawing/2014/main" id="{FFCEF7ED-3CB4-488C-B9C5-7DFC30820E4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-358775"/>
                          <a:ext cx="244475" cy="230188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Rectangle 148">
                          <a:extLst>
                            <a:ext uri="{FF2B5EF4-FFF2-40B4-BE49-F238E27FC236}">
                              <a16:creationId xmlns:a16="http://schemas.microsoft.com/office/drawing/2014/main" id="{258C128A-F8A0-4671-B6D1-2191C1B630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-69850"/>
                          <a:ext cx="24447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0" name="Rectangle 149">
                          <a:extLst>
                            <a:ext uri="{FF2B5EF4-FFF2-40B4-BE49-F238E27FC236}">
                              <a16:creationId xmlns:a16="http://schemas.microsoft.com/office/drawing/2014/main" id="{DC7C892D-5159-45A7-A802-22E3055838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4750" y="219075"/>
                          <a:ext cx="244475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Rectangle 150">
                          <a:extLst>
                            <a:ext uri="{FF2B5EF4-FFF2-40B4-BE49-F238E27FC236}">
                              <a16:creationId xmlns:a16="http://schemas.microsoft.com/office/drawing/2014/main" id="{FF54F937-F9B7-4399-908C-B85AD8B4EC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957925" y="508000"/>
                          <a:ext cx="241300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Rectangle 151">
                          <a:extLst>
                            <a:ext uri="{FF2B5EF4-FFF2-40B4-BE49-F238E27FC236}">
                              <a16:creationId xmlns:a16="http://schemas.microsoft.com/office/drawing/2014/main" id="{8FD61BD5-7A8D-4C63-BB50-D7C7BFE268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-252413"/>
                          <a:ext cx="608013" cy="228600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Rectangle 152">
                          <a:extLst>
                            <a:ext uri="{FF2B5EF4-FFF2-40B4-BE49-F238E27FC236}">
                              <a16:creationId xmlns:a16="http://schemas.microsoft.com/office/drawing/2014/main" id="{E3713378-6380-4AD5-9969-B2DD16C9470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69850"/>
                          <a:ext cx="608013" cy="231775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4" name="Rectangle 153">
                          <a:extLst>
                            <a:ext uri="{FF2B5EF4-FFF2-40B4-BE49-F238E27FC236}">
                              <a16:creationId xmlns:a16="http://schemas.microsoft.com/office/drawing/2014/main" id="{28F8D51C-F299-48DD-924C-A54B6E3222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913100" y="376238"/>
                          <a:ext cx="608013" cy="233363"/>
                        </a:xfrm>
                        <a:prstGeom prst="rect">
                          <a:avLst/>
                        </a:prstGeom>
                        <a:solidFill>
                          <a:srgbClr val="1E1F1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altLang="en-US" sz="1051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5" name="Rectangle 154">
                          <a:extLst>
                            <a:ext uri="{FF2B5EF4-FFF2-40B4-BE49-F238E27FC236}">
                              <a16:creationId xmlns:a16="http://schemas.microsoft.com/office/drawing/2014/main" id="{13C8E4FD-5BF5-4FF1-AB14-DC9087AB79F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-250298"/>
                          <a:ext cx="602316" cy="223589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6" name="Rectangle 155">
                          <a:extLst>
                            <a:ext uri="{FF2B5EF4-FFF2-40B4-BE49-F238E27FC236}">
                              <a16:creationId xmlns:a16="http://schemas.microsoft.com/office/drawing/2014/main" id="{6216F63E-D877-4195-859F-65309D8631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70505"/>
                          <a:ext cx="602316" cy="233313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Rectangle 156">
                          <a:extLst>
                            <a:ext uri="{FF2B5EF4-FFF2-40B4-BE49-F238E27FC236}">
                              <a16:creationId xmlns:a16="http://schemas.microsoft.com/office/drawing/2014/main" id="{42E5ACAA-E22C-493C-B17A-11354F0EC36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32111" y="371871"/>
                          <a:ext cx="602316" cy="233313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100000">
                              <a:srgbClr val="0071C5"/>
                            </a:gs>
                            <a:gs pos="0">
                              <a:srgbClr val="00AEEF"/>
                            </a:gs>
                          </a:gsLst>
                          <a:lin ang="5400000" scaled="1"/>
                          <a:tileRect/>
                        </a:gradFill>
                        <a:ln w="28575" algn="ctr">
                          <a:noFill/>
                          <a:miter lim="800000"/>
                          <a:headEnd type="none" w="sm" len="sm"/>
                          <a:tailEnd type="none" w="sm" len="sm"/>
                        </a:ln>
                      </p:spPr>
                      <p:txBody>
                        <a:bodyPr lIns="91431" tIns="45716" rIns="91431" bIns="45716" anchor="ctr"/>
                        <a:lstStyle/>
                        <a:p>
                          <a:pPr marL="0" marR="0" lvl="0" indent="0" algn="ctr" defTabSz="6855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Intel Clear" panose="020B0604020203020204" pitchFamily="34" charset="0"/>
                            <a:cs typeface="Intel Clear" panose="020B060402020302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266" name="Straight Arrow Connector 265">
                        <a:extLst>
                          <a:ext uri="{FF2B5EF4-FFF2-40B4-BE49-F238E27FC236}">
                            <a16:creationId xmlns:a16="http://schemas.microsoft.com/office/drawing/2014/main" id="{BB440C32-82D1-4FF2-868F-97A4AF03A5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180898" y="4563613"/>
                        <a:ext cx="0" cy="312462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  <p:cxnSp>
                    <p:nvCxnSpPr>
                      <p:cNvPr id="267" name="Straight Arrow Connector 266">
                        <a:extLst>
                          <a:ext uri="{FF2B5EF4-FFF2-40B4-BE49-F238E27FC236}">
                            <a16:creationId xmlns:a16="http://schemas.microsoft.com/office/drawing/2014/main" id="{2A7EF888-FFC5-4F86-8020-6237B613C1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430732" y="4539156"/>
                        <a:ext cx="592707" cy="244235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accent4">
                            <a:lumMod val="75000"/>
                          </a:schemeClr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  <p:cxnSp>
                    <p:nvCxnSpPr>
                      <p:cNvPr id="268" name="Straight Arrow Connector 267">
                        <a:extLst>
                          <a:ext uri="{FF2B5EF4-FFF2-40B4-BE49-F238E27FC236}">
                            <a16:creationId xmlns:a16="http://schemas.microsoft.com/office/drawing/2014/main" id="{390C3C3F-7242-487F-A6CA-DEFD77A125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8144711" y="2994682"/>
                        <a:ext cx="0" cy="248789"/>
                      </a:xfrm>
                      <a:prstGeom prst="straightConnector1">
                        <a:avLst/>
                      </a:prstGeom>
                      <a:noFill/>
                      <a:ln w="25400" cap="rnd" cmpd="sng" algn="ctr">
                        <a:solidFill>
                          <a:schemeClr val="bg1"/>
                        </a:solidFill>
                        <a:prstDash val="solid"/>
                        <a:tailEnd type="arrow"/>
                      </a:ln>
                      <a:effectLst/>
                    </p:spPr>
                  </p:cxnSp>
                </p:grpSp>
                <p:sp>
                  <p:nvSpPr>
                    <p:cNvPr id="235" name="TextBox 234">
                      <a:extLst>
                        <a:ext uri="{FF2B5EF4-FFF2-40B4-BE49-F238E27FC236}">
                          <a16:creationId xmlns:a16="http://schemas.microsoft.com/office/drawing/2014/main" id="{901CC927-5192-4873-9E96-C756AF2AF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03920" y="4221459"/>
                      <a:ext cx="165110" cy="246221"/>
                    </a:xfrm>
                    <a:prstGeom prst="rect">
                      <a:avLst/>
                    </a:prstGeom>
                    <a:noFill/>
                  </p:spPr>
                  <p:txBody>
                    <a:bodyPr vert="horz"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…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6314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325D72-71BD-4965-8EBF-FA3B8EB52D42}"/>
              </a:ext>
            </a:extLst>
          </p:cNvPr>
          <p:cNvSpPr/>
          <p:nvPr/>
        </p:nvSpPr>
        <p:spPr>
          <a:xfrm>
            <a:off x="657114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Representative CXL Usages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 programing model &amp; enhance performance</a:t>
            </a:r>
          </a:p>
        </p:txBody>
      </p:sp>
      <p:sp>
        <p:nvSpPr>
          <p:cNvPr id="217" name="Content Placeholder 4">
            <a:extLst>
              <a:ext uri="{FF2B5EF4-FFF2-40B4-BE49-F238E27FC236}">
                <a16:creationId xmlns:a16="http://schemas.microsoft.com/office/drawing/2014/main" id="{3EFDA579-15A1-4BBA-9F19-4FB8DBE95CD5}"/>
              </a:ext>
            </a:extLst>
          </p:cNvPr>
          <p:cNvSpPr txBox="1">
            <a:spLocks/>
          </p:cNvSpPr>
          <p:nvPr/>
        </p:nvSpPr>
        <p:spPr>
          <a:xfrm>
            <a:off x="739468" y="1697700"/>
            <a:ext cx="3447172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1: Caching Devices &amp; Accelerators</a:t>
            </a: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PGAS NIC (shared address space)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NIC atomics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CXL.cache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52E30A6-509F-49AD-AE7C-52B1FBCF40BD}"/>
              </a:ext>
            </a:extLst>
          </p:cNvPr>
          <p:cNvGrpSpPr/>
          <p:nvPr/>
        </p:nvGrpSpPr>
        <p:grpSpPr>
          <a:xfrm>
            <a:off x="2257642" y="2988787"/>
            <a:ext cx="1745410" cy="3054470"/>
            <a:chOff x="2257642" y="2988787"/>
            <a:chExt cx="1745410" cy="3054470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4567028-6DD6-4EBE-95C4-90C988836AE8}"/>
                </a:ext>
              </a:extLst>
            </p:cNvPr>
            <p:cNvCxnSpPr/>
            <p:nvPr/>
          </p:nvCxnSpPr>
          <p:spPr>
            <a:xfrm>
              <a:off x="2484209" y="5087585"/>
              <a:ext cx="12653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68565C2-11E2-48D1-BEEE-F046C8B58B92}"/>
                </a:ext>
              </a:extLst>
            </p:cNvPr>
            <p:cNvCxnSpPr/>
            <p:nvPr/>
          </p:nvCxnSpPr>
          <p:spPr>
            <a:xfrm>
              <a:off x="2484210" y="5737920"/>
              <a:ext cx="227227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02EAA9-ABEB-4EAD-BFF1-362A9388EC91}"/>
                </a:ext>
              </a:extLst>
            </p:cNvPr>
            <p:cNvGrpSpPr/>
            <p:nvPr/>
          </p:nvGrpSpPr>
          <p:grpSpPr>
            <a:xfrm>
              <a:off x="2257642" y="2988787"/>
              <a:ext cx="1745410" cy="3054470"/>
              <a:chOff x="2257642" y="2988787"/>
              <a:chExt cx="1745410" cy="3054470"/>
            </a:xfrm>
          </p:grpSpPr>
          <p:sp>
            <p:nvSpPr>
              <p:cNvPr id="220" name="Up-Down Arrow 32">
                <a:extLst>
                  <a:ext uri="{FF2B5EF4-FFF2-40B4-BE49-F238E27FC236}">
                    <a16:creationId xmlns:a16="http://schemas.microsoft.com/office/drawing/2014/main" id="{9208A2D3-6C70-4D6A-8D6D-4E2176344751}"/>
                  </a:ext>
                </a:extLst>
              </p:cNvPr>
              <p:cNvSpPr/>
              <p:nvPr/>
            </p:nvSpPr>
            <p:spPr>
              <a:xfrm>
                <a:off x="3130347" y="4255889"/>
                <a:ext cx="352438" cy="537050"/>
              </a:xfrm>
              <a:prstGeom prst="upDownArrow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vert="wordArtVert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1B4338D6-A6F5-4C77-915A-9C49904F9CD2}"/>
                  </a:ext>
                </a:extLst>
              </p:cNvPr>
              <p:cNvSpPr/>
              <p:nvPr/>
            </p:nvSpPr>
            <p:spPr>
              <a:xfrm>
                <a:off x="2610080" y="2988787"/>
                <a:ext cx="1392972" cy="1250318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Accelerator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NIC</a:t>
                </a: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F91E02E9-8440-4700-AF67-393FE679B9DE}"/>
                  </a:ext>
                </a:extLst>
              </p:cNvPr>
              <p:cNvSpPr/>
              <p:nvPr/>
            </p:nvSpPr>
            <p:spPr>
              <a:xfrm>
                <a:off x="2815668" y="3630729"/>
                <a:ext cx="981793" cy="411178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Cache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7618CF0A-4109-40C3-B300-1D0EF683031B}"/>
                  </a:ext>
                </a:extLst>
              </p:cNvPr>
              <p:cNvSpPr/>
              <p:nvPr/>
            </p:nvSpPr>
            <p:spPr>
              <a:xfrm rot="16200000">
                <a:off x="2070933" y="4979646"/>
                <a:ext cx="599985" cy="226568"/>
              </a:xfrm>
              <a:prstGeom prst="rect">
                <a:avLst/>
              </a:prstGeom>
              <a:solidFill>
                <a:srgbClr val="A6CE3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DDR</a:t>
                </a: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2745263D-AC09-40E2-A30E-DAB4EE0C9A8B}"/>
                  </a:ext>
                </a:extLst>
              </p:cNvPr>
              <p:cNvSpPr/>
              <p:nvPr/>
            </p:nvSpPr>
            <p:spPr>
              <a:xfrm rot="16200000">
                <a:off x="2070934" y="5629981"/>
                <a:ext cx="599985" cy="226568"/>
              </a:xfrm>
              <a:prstGeom prst="rect">
                <a:avLst/>
              </a:prstGeom>
              <a:solidFill>
                <a:srgbClr val="A6CE3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DDR</a:t>
                </a: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B8A8E56B-C84A-4DBD-9BAC-924A698A8558}"/>
                  </a:ext>
                </a:extLst>
              </p:cNvPr>
              <p:cNvSpPr/>
              <p:nvPr/>
            </p:nvSpPr>
            <p:spPr>
              <a:xfrm>
                <a:off x="2610080" y="4792939"/>
                <a:ext cx="1392972" cy="125031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Processor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D60A20-E216-4AFC-8706-59DAAE4B13F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2C8EF018-2A28-41C5-9D24-4648C62C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Representative CXL Usages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 programing model &amp; enhance performance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D47B949-4442-4AB0-AF89-CD7E74B58039}"/>
              </a:ext>
            </a:extLst>
          </p:cNvPr>
          <p:cNvSpPr/>
          <p:nvPr/>
        </p:nvSpPr>
        <p:spPr>
          <a:xfrm>
            <a:off x="8201810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ontent Placeholder 4">
            <a:extLst>
              <a:ext uri="{FF2B5EF4-FFF2-40B4-BE49-F238E27FC236}">
                <a16:creationId xmlns:a16="http://schemas.microsoft.com/office/drawing/2014/main" id="{0964E2BA-0318-4E08-927E-81A6AB1440BD}"/>
              </a:ext>
            </a:extLst>
          </p:cNvPr>
          <p:cNvSpPr txBox="1">
            <a:spLocks/>
          </p:cNvSpPr>
          <p:nvPr/>
        </p:nvSpPr>
        <p:spPr>
          <a:xfrm>
            <a:off x="8272153" y="1697699"/>
            <a:ext cx="3471192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3: Memory Buffers</a:t>
            </a: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Memory BW expansion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Memory capacity expansion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2LM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FF10084-02CD-47EB-883C-694F6A49219B}"/>
              </a:ext>
            </a:extLst>
          </p:cNvPr>
          <p:cNvGrpSpPr/>
          <p:nvPr/>
        </p:nvGrpSpPr>
        <p:grpSpPr>
          <a:xfrm>
            <a:off x="9376332" y="3408293"/>
            <a:ext cx="2326285" cy="2634964"/>
            <a:chOff x="9007828" y="3359918"/>
            <a:chExt cx="2326285" cy="2634964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6963FE2-B190-470F-9824-732FD8D7EC0B}"/>
                </a:ext>
              </a:extLst>
            </p:cNvPr>
            <p:cNvCxnSpPr>
              <a:endCxn id="253" idx="2"/>
            </p:cNvCxnSpPr>
            <p:nvPr/>
          </p:nvCxnSpPr>
          <p:spPr>
            <a:xfrm rot="16200000" flipV="1">
              <a:off x="9478206" y="3563012"/>
              <a:ext cx="6314" cy="49247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E8FAED8-0448-48EC-AD2C-5EC338F4324C}"/>
                </a:ext>
              </a:extLst>
            </p:cNvPr>
            <p:cNvSpPr/>
            <p:nvPr/>
          </p:nvSpPr>
          <p:spPr>
            <a:xfrm rot="16200000">
              <a:off x="9136208" y="3692444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4E2E2C5D-CE55-49EF-B30A-4A5A30852CAF}"/>
                </a:ext>
              </a:extLst>
            </p:cNvPr>
            <p:cNvSpPr/>
            <p:nvPr/>
          </p:nvSpPr>
          <p:spPr>
            <a:xfrm rot="16200000">
              <a:off x="8820518" y="3692444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C256CDB-E12A-49CB-8E94-AEB4F5354F52}"/>
                </a:ext>
              </a:extLst>
            </p:cNvPr>
            <p:cNvCxnSpPr/>
            <p:nvPr/>
          </p:nvCxnSpPr>
          <p:spPr>
            <a:xfrm rot="5400000" flipV="1">
              <a:off x="10857421" y="3552489"/>
              <a:ext cx="6314" cy="49247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2411F8B-5BB7-49F4-8A65-69540C443563}"/>
                </a:ext>
              </a:extLst>
            </p:cNvPr>
            <p:cNvSpPr/>
            <p:nvPr/>
          </p:nvSpPr>
          <p:spPr>
            <a:xfrm rot="16200000">
              <a:off x="10603815" y="3702968"/>
              <a:ext cx="601917" cy="227297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0D0453D-DBE2-4AA2-9704-11EFA7EFBB29}"/>
                </a:ext>
              </a:extLst>
            </p:cNvPr>
            <p:cNvSpPr/>
            <p:nvPr/>
          </p:nvSpPr>
          <p:spPr>
            <a:xfrm rot="16200000">
              <a:off x="10919506" y="3702968"/>
              <a:ext cx="601917" cy="227297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7" name="Up-Down Arrow 70">
              <a:extLst>
                <a:ext uri="{FF2B5EF4-FFF2-40B4-BE49-F238E27FC236}">
                  <a16:creationId xmlns:a16="http://schemas.microsoft.com/office/drawing/2014/main" id="{1855F9DB-C2F2-4409-B7E9-F4D625123E88}"/>
                </a:ext>
              </a:extLst>
            </p:cNvPr>
            <p:cNvSpPr/>
            <p:nvPr/>
          </p:nvSpPr>
          <p:spPr>
            <a:xfrm>
              <a:off x="9991339" y="4201759"/>
              <a:ext cx="353572" cy="538779"/>
            </a:xfrm>
            <a:prstGeom prst="upDown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vert="wordArt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CXL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025B2C5-52B7-4727-A5CB-787FDA9979BD}"/>
                </a:ext>
              </a:extLst>
            </p:cNvPr>
            <p:cNvSpPr/>
            <p:nvPr/>
          </p:nvSpPr>
          <p:spPr>
            <a:xfrm rot="16200000">
              <a:off x="8927851" y="4927847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36DE4CB-A7EC-4EA4-A540-4C31F005800D}"/>
                </a:ext>
              </a:extLst>
            </p:cNvPr>
            <p:cNvSpPr/>
            <p:nvPr/>
          </p:nvSpPr>
          <p:spPr>
            <a:xfrm rot="16200000">
              <a:off x="8927852" y="5580275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8233F08-5F79-4C67-8550-AF871274144A}"/>
                </a:ext>
              </a:extLst>
            </p:cNvPr>
            <p:cNvCxnSpPr>
              <a:stCxn id="258" idx="2"/>
            </p:cNvCxnSpPr>
            <p:nvPr/>
          </p:nvCxnSpPr>
          <p:spPr>
            <a:xfrm>
              <a:off x="9342458" y="5041496"/>
              <a:ext cx="12693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CA6DB0AA-BC24-4A77-B9A7-E3769B40BCF4}"/>
                </a:ext>
              </a:extLst>
            </p:cNvPr>
            <p:cNvCxnSpPr>
              <a:stCxn id="259" idx="2"/>
            </p:cNvCxnSpPr>
            <p:nvPr/>
          </p:nvCxnSpPr>
          <p:spPr>
            <a:xfrm>
              <a:off x="9342459" y="5693924"/>
              <a:ext cx="227958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949C912-F0AC-4E00-839A-589E5D2F66CC}"/>
                </a:ext>
              </a:extLst>
            </p:cNvPr>
            <p:cNvSpPr/>
            <p:nvPr/>
          </p:nvSpPr>
          <p:spPr>
            <a:xfrm>
              <a:off x="9469397" y="4740538"/>
              <a:ext cx="1397456" cy="125434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Processor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C3A5E77-1DA9-4B16-8653-F32F2D178561}"/>
                </a:ext>
              </a:extLst>
            </p:cNvPr>
            <p:cNvSpPr/>
            <p:nvPr/>
          </p:nvSpPr>
          <p:spPr>
            <a:xfrm>
              <a:off x="9679858" y="3359918"/>
              <a:ext cx="984954" cy="82500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Buffer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D60A20-E216-4AFC-8706-59DAAE4B13F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2C8EF018-2A28-41C5-9D24-4648C62C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Representative CXL Usages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 programing model &amp; enhance performance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426E954-CD58-41A7-9A98-EE5F09EB4F0C}"/>
              </a:ext>
            </a:extLst>
          </p:cNvPr>
          <p:cNvSpPr/>
          <p:nvPr/>
        </p:nvSpPr>
        <p:spPr>
          <a:xfrm>
            <a:off x="4429462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Content Placeholder 4">
            <a:extLst>
              <a:ext uri="{FF2B5EF4-FFF2-40B4-BE49-F238E27FC236}">
                <a16:creationId xmlns:a16="http://schemas.microsoft.com/office/drawing/2014/main" id="{8A70E147-CDB8-4986-9345-C1253747BE28}"/>
              </a:ext>
            </a:extLst>
          </p:cNvPr>
          <p:cNvSpPr txBox="1">
            <a:spLocks/>
          </p:cNvSpPr>
          <p:nvPr/>
        </p:nvSpPr>
        <p:spPr>
          <a:xfrm>
            <a:off x="4499805" y="1697699"/>
            <a:ext cx="3471193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2: Accelerators with  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GPU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Dense Computation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CXL.cache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3887F81-5509-4258-A188-4470AD83BDFE}"/>
              </a:ext>
            </a:extLst>
          </p:cNvPr>
          <p:cNvGrpSpPr/>
          <p:nvPr/>
        </p:nvGrpSpPr>
        <p:grpSpPr>
          <a:xfrm>
            <a:off x="6127854" y="2963221"/>
            <a:ext cx="1760020" cy="3080036"/>
            <a:chOff x="5762719" y="2914845"/>
            <a:chExt cx="1760020" cy="3080036"/>
          </a:xfrm>
        </p:grpSpPr>
        <p:sp>
          <p:nvSpPr>
            <p:cNvPr id="239" name="Up-Down Arrow 47">
              <a:extLst>
                <a:ext uri="{FF2B5EF4-FFF2-40B4-BE49-F238E27FC236}">
                  <a16:creationId xmlns:a16="http://schemas.microsoft.com/office/drawing/2014/main" id="{A26CE96A-F3BD-4B91-B20F-70C113121588}"/>
                </a:ext>
              </a:extLst>
            </p:cNvPr>
            <p:cNvSpPr/>
            <p:nvPr/>
          </p:nvSpPr>
          <p:spPr>
            <a:xfrm>
              <a:off x="6642729" y="4192552"/>
              <a:ext cx="355388" cy="541545"/>
            </a:xfrm>
            <a:prstGeom prst="upDown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vert="wordArt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CXL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CD4AC76-709B-48AE-8F94-95E6F525A43E}"/>
                </a:ext>
              </a:extLst>
            </p:cNvPr>
            <p:cNvSpPr/>
            <p:nvPr/>
          </p:nvSpPr>
          <p:spPr>
            <a:xfrm rot="16200000">
              <a:off x="5574447" y="4922367"/>
              <a:ext cx="605007" cy="228464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99C0331-E289-42D8-BBAD-0C9A6E76EAB5}"/>
                </a:ext>
              </a:extLst>
            </p:cNvPr>
            <p:cNvSpPr/>
            <p:nvPr/>
          </p:nvSpPr>
          <p:spPr>
            <a:xfrm rot="16200000">
              <a:off x="5574448" y="5578146"/>
              <a:ext cx="605007" cy="228464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F436785B-13B6-4D7A-99E2-69B2CB17D4DD}"/>
                </a:ext>
              </a:extLst>
            </p:cNvPr>
            <p:cNvCxnSpPr>
              <a:stCxn id="240" idx="2"/>
            </p:cNvCxnSpPr>
            <p:nvPr/>
          </p:nvCxnSpPr>
          <p:spPr>
            <a:xfrm>
              <a:off x="5991183" y="5036600"/>
              <a:ext cx="12759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64662CC-135B-4C39-834F-62786296BB80}"/>
                </a:ext>
              </a:extLst>
            </p:cNvPr>
            <p:cNvCxnSpPr>
              <a:stCxn id="241" idx="2"/>
            </p:cNvCxnSpPr>
            <p:nvPr/>
          </p:nvCxnSpPr>
          <p:spPr>
            <a:xfrm>
              <a:off x="5991184" y="5692378"/>
              <a:ext cx="22912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5251DB21-0519-4F33-85C3-364C7E371345}"/>
                </a:ext>
              </a:extLst>
            </p:cNvPr>
            <p:cNvSpPr/>
            <p:nvPr/>
          </p:nvSpPr>
          <p:spPr>
            <a:xfrm>
              <a:off x="6118107" y="4734097"/>
              <a:ext cx="1404632" cy="126078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Processor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08C2D25E-B117-40B8-A41F-7605E132A223}"/>
                </a:ext>
              </a:extLst>
            </p:cNvPr>
            <p:cNvSpPr/>
            <p:nvPr/>
          </p:nvSpPr>
          <p:spPr>
            <a:xfrm rot="16200000">
              <a:off x="5591369" y="3118542"/>
              <a:ext cx="605007" cy="228464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HBM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E0434C8-D489-456E-B9A7-A5DC659097D0}"/>
                </a:ext>
              </a:extLst>
            </p:cNvPr>
            <p:cNvSpPr/>
            <p:nvPr/>
          </p:nvSpPr>
          <p:spPr>
            <a:xfrm rot="16200000">
              <a:off x="5591370" y="3774321"/>
              <a:ext cx="605007" cy="228464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HBM</a:t>
              </a:r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670BA64-268D-49FB-9E85-55D2AD5BF6B5}"/>
                </a:ext>
              </a:extLst>
            </p:cNvPr>
            <p:cNvCxnSpPr>
              <a:stCxn id="245" idx="2"/>
            </p:cNvCxnSpPr>
            <p:nvPr/>
          </p:nvCxnSpPr>
          <p:spPr>
            <a:xfrm>
              <a:off x="6008105" y="3232775"/>
              <a:ext cx="12759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87E35F-9F53-42DE-8480-0385ED459EE0}"/>
                </a:ext>
              </a:extLst>
            </p:cNvPr>
            <p:cNvCxnSpPr>
              <a:stCxn id="246" idx="2"/>
            </p:cNvCxnSpPr>
            <p:nvPr/>
          </p:nvCxnSpPr>
          <p:spPr>
            <a:xfrm>
              <a:off x="6008106" y="3888553"/>
              <a:ext cx="22912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D3D4EA9E-518B-47D6-9383-6A91E05F0052}"/>
                </a:ext>
              </a:extLst>
            </p:cNvPr>
            <p:cNvSpPr/>
            <p:nvPr/>
          </p:nvSpPr>
          <p:spPr>
            <a:xfrm>
              <a:off x="6118107" y="2914845"/>
              <a:ext cx="1404632" cy="126078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Accelerator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9DF1F33-1734-4776-B851-4F0D9473C852}"/>
                </a:ext>
              </a:extLst>
            </p:cNvPr>
            <p:cNvSpPr/>
            <p:nvPr/>
          </p:nvSpPr>
          <p:spPr>
            <a:xfrm>
              <a:off x="6376279" y="3684588"/>
              <a:ext cx="981793" cy="411178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Cache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D60A20-E216-4AFC-8706-59DAAE4B13F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2C8EF018-2A28-41C5-9D24-4648C62C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325D72-71BD-4965-8EBF-FA3B8EB52D42}"/>
              </a:ext>
            </a:extLst>
          </p:cNvPr>
          <p:cNvSpPr/>
          <p:nvPr/>
        </p:nvSpPr>
        <p:spPr>
          <a:xfrm>
            <a:off x="657114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Summary: Representative CXL Usages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1032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Simplify programing model &amp; enhance performance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426E954-CD58-41A7-9A98-EE5F09EB4F0C}"/>
              </a:ext>
            </a:extLst>
          </p:cNvPr>
          <p:cNvSpPr/>
          <p:nvPr/>
        </p:nvSpPr>
        <p:spPr>
          <a:xfrm>
            <a:off x="4429462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D47B949-4442-4AB0-AF89-CD7E74B58039}"/>
              </a:ext>
            </a:extLst>
          </p:cNvPr>
          <p:cNvSpPr/>
          <p:nvPr/>
        </p:nvSpPr>
        <p:spPr>
          <a:xfrm>
            <a:off x="8201810" y="1697700"/>
            <a:ext cx="3611880" cy="444491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Content Placeholder 4">
            <a:extLst>
              <a:ext uri="{FF2B5EF4-FFF2-40B4-BE49-F238E27FC236}">
                <a16:creationId xmlns:a16="http://schemas.microsoft.com/office/drawing/2014/main" id="{3EFDA579-15A1-4BBA-9F19-4FB8DBE95CD5}"/>
              </a:ext>
            </a:extLst>
          </p:cNvPr>
          <p:cNvSpPr txBox="1">
            <a:spLocks/>
          </p:cNvSpPr>
          <p:nvPr/>
        </p:nvSpPr>
        <p:spPr>
          <a:xfrm>
            <a:off x="739468" y="1697700"/>
            <a:ext cx="3447172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1: Caching Devices &amp; Accelerators</a:t>
            </a: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PGAS NIC (shared address space)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NIC atomics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CXL.cache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sp>
        <p:nvSpPr>
          <p:cNvPr id="218" name="Content Placeholder 4">
            <a:extLst>
              <a:ext uri="{FF2B5EF4-FFF2-40B4-BE49-F238E27FC236}">
                <a16:creationId xmlns:a16="http://schemas.microsoft.com/office/drawing/2014/main" id="{8A70E147-CDB8-4986-9345-C1253747BE28}"/>
              </a:ext>
            </a:extLst>
          </p:cNvPr>
          <p:cNvSpPr txBox="1">
            <a:spLocks/>
          </p:cNvSpPr>
          <p:nvPr/>
        </p:nvSpPr>
        <p:spPr>
          <a:xfrm>
            <a:off x="4499805" y="1697699"/>
            <a:ext cx="3471193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2: Accelerators with  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GPU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Dense Computation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CXL.cache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sp>
        <p:nvSpPr>
          <p:cNvPr id="219" name="Content Placeholder 4">
            <a:extLst>
              <a:ext uri="{FF2B5EF4-FFF2-40B4-BE49-F238E27FC236}">
                <a16:creationId xmlns:a16="http://schemas.microsoft.com/office/drawing/2014/main" id="{0964E2BA-0318-4E08-927E-81A6AB1440BD}"/>
              </a:ext>
            </a:extLst>
          </p:cNvPr>
          <p:cNvSpPr txBox="1">
            <a:spLocks/>
          </p:cNvSpPr>
          <p:nvPr/>
        </p:nvSpPr>
        <p:spPr>
          <a:xfrm>
            <a:off x="8272153" y="1697699"/>
            <a:ext cx="3471192" cy="103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Type 3: Memory Buffers</a:t>
            </a: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Usages: 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Memory BW expansion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Memory capacity expansion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2LM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Protocols: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CXL.io</a:t>
            </a:r>
          </a:p>
          <a:p>
            <a:pPr marL="115888" marR="0" lvl="1" indent="-115888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/>
                <a:ea typeface="+mn-ea"/>
                <a:cs typeface="Intel Clear" panose="020B0604020203020204" pitchFamily="34" charset="0"/>
              </a:rPr>
              <a:t>CXL.memory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Intel Clear" panose="020B0604020203020204" pitchFamily="34" charset="0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52E30A6-509F-49AD-AE7C-52B1FBCF40BD}"/>
              </a:ext>
            </a:extLst>
          </p:cNvPr>
          <p:cNvGrpSpPr/>
          <p:nvPr/>
        </p:nvGrpSpPr>
        <p:grpSpPr>
          <a:xfrm>
            <a:off x="2257642" y="2988787"/>
            <a:ext cx="1745410" cy="3054470"/>
            <a:chOff x="2257642" y="2988787"/>
            <a:chExt cx="1745410" cy="3054470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4567028-6DD6-4EBE-95C4-90C988836AE8}"/>
                </a:ext>
              </a:extLst>
            </p:cNvPr>
            <p:cNvCxnSpPr/>
            <p:nvPr/>
          </p:nvCxnSpPr>
          <p:spPr>
            <a:xfrm>
              <a:off x="2484209" y="5087585"/>
              <a:ext cx="12653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68565C2-11E2-48D1-BEEE-F046C8B58B92}"/>
                </a:ext>
              </a:extLst>
            </p:cNvPr>
            <p:cNvCxnSpPr/>
            <p:nvPr/>
          </p:nvCxnSpPr>
          <p:spPr>
            <a:xfrm>
              <a:off x="2484210" y="5737920"/>
              <a:ext cx="227227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02EAA9-ABEB-4EAD-BFF1-362A9388EC91}"/>
                </a:ext>
              </a:extLst>
            </p:cNvPr>
            <p:cNvGrpSpPr/>
            <p:nvPr/>
          </p:nvGrpSpPr>
          <p:grpSpPr>
            <a:xfrm>
              <a:off x="2257642" y="2988787"/>
              <a:ext cx="1745410" cy="3054470"/>
              <a:chOff x="2257642" y="2988787"/>
              <a:chExt cx="1745410" cy="3054470"/>
            </a:xfrm>
          </p:grpSpPr>
          <p:sp>
            <p:nvSpPr>
              <p:cNvPr id="220" name="Up-Down Arrow 32">
                <a:extLst>
                  <a:ext uri="{FF2B5EF4-FFF2-40B4-BE49-F238E27FC236}">
                    <a16:creationId xmlns:a16="http://schemas.microsoft.com/office/drawing/2014/main" id="{9208A2D3-6C70-4D6A-8D6D-4E2176344751}"/>
                  </a:ext>
                </a:extLst>
              </p:cNvPr>
              <p:cNvSpPr/>
              <p:nvPr/>
            </p:nvSpPr>
            <p:spPr>
              <a:xfrm>
                <a:off x="3130347" y="4255889"/>
                <a:ext cx="352438" cy="537050"/>
              </a:xfrm>
              <a:prstGeom prst="upDownArrow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vert="wordArtVert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1B4338D6-A6F5-4C77-915A-9C49904F9CD2}"/>
                  </a:ext>
                </a:extLst>
              </p:cNvPr>
              <p:cNvSpPr/>
              <p:nvPr/>
            </p:nvSpPr>
            <p:spPr>
              <a:xfrm>
                <a:off x="2610080" y="2988787"/>
                <a:ext cx="1392972" cy="1250318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Accelerator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NIC</a:t>
                </a: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F91E02E9-8440-4700-AF67-393FE679B9DE}"/>
                  </a:ext>
                </a:extLst>
              </p:cNvPr>
              <p:cNvSpPr/>
              <p:nvPr/>
            </p:nvSpPr>
            <p:spPr>
              <a:xfrm>
                <a:off x="2815668" y="3630729"/>
                <a:ext cx="981793" cy="411178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Cache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7618CF0A-4109-40C3-B300-1D0EF683031B}"/>
                  </a:ext>
                </a:extLst>
              </p:cNvPr>
              <p:cNvSpPr/>
              <p:nvPr/>
            </p:nvSpPr>
            <p:spPr>
              <a:xfrm rot="16200000">
                <a:off x="2070933" y="4979646"/>
                <a:ext cx="599985" cy="226568"/>
              </a:xfrm>
              <a:prstGeom prst="rect">
                <a:avLst/>
              </a:prstGeom>
              <a:solidFill>
                <a:srgbClr val="A6CE3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DDR</a:t>
                </a: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2745263D-AC09-40E2-A30E-DAB4EE0C9A8B}"/>
                  </a:ext>
                </a:extLst>
              </p:cNvPr>
              <p:cNvSpPr/>
              <p:nvPr/>
            </p:nvSpPr>
            <p:spPr>
              <a:xfrm rot="16200000">
                <a:off x="2070934" y="5629981"/>
                <a:ext cx="599985" cy="226568"/>
              </a:xfrm>
              <a:prstGeom prst="rect">
                <a:avLst/>
              </a:prstGeom>
              <a:solidFill>
                <a:srgbClr val="A6CE39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DDR</a:t>
                </a: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B8A8E56B-C84A-4DBD-9BAC-924A698A8558}"/>
                  </a:ext>
                </a:extLst>
              </p:cNvPr>
              <p:cNvSpPr/>
              <p:nvPr/>
            </p:nvSpPr>
            <p:spPr>
              <a:xfrm>
                <a:off x="2610080" y="4792939"/>
                <a:ext cx="1392972" cy="125031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Processor</a:t>
                </a:r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3887F81-5509-4258-A188-4470AD83BDFE}"/>
              </a:ext>
            </a:extLst>
          </p:cNvPr>
          <p:cNvGrpSpPr/>
          <p:nvPr/>
        </p:nvGrpSpPr>
        <p:grpSpPr>
          <a:xfrm>
            <a:off x="6127854" y="2963221"/>
            <a:ext cx="1760020" cy="3080036"/>
            <a:chOff x="5762719" y="2914845"/>
            <a:chExt cx="1760020" cy="3080036"/>
          </a:xfrm>
        </p:grpSpPr>
        <p:sp>
          <p:nvSpPr>
            <p:cNvPr id="239" name="Up-Down Arrow 47">
              <a:extLst>
                <a:ext uri="{FF2B5EF4-FFF2-40B4-BE49-F238E27FC236}">
                  <a16:creationId xmlns:a16="http://schemas.microsoft.com/office/drawing/2014/main" id="{A26CE96A-F3BD-4B91-B20F-70C113121588}"/>
                </a:ext>
              </a:extLst>
            </p:cNvPr>
            <p:cNvSpPr/>
            <p:nvPr/>
          </p:nvSpPr>
          <p:spPr>
            <a:xfrm>
              <a:off x="6642729" y="4192552"/>
              <a:ext cx="355388" cy="541545"/>
            </a:xfrm>
            <a:prstGeom prst="upDown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vert="wordArt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CXL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CD4AC76-709B-48AE-8F94-95E6F525A43E}"/>
                </a:ext>
              </a:extLst>
            </p:cNvPr>
            <p:cNvSpPr/>
            <p:nvPr/>
          </p:nvSpPr>
          <p:spPr>
            <a:xfrm rot="16200000">
              <a:off x="5574447" y="4922367"/>
              <a:ext cx="605007" cy="228464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99C0331-E289-42D8-BBAD-0C9A6E76EAB5}"/>
                </a:ext>
              </a:extLst>
            </p:cNvPr>
            <p:cNvSpPr/>
            <p:nvPr/>
          </p:nvSpPr>
          <p:spPr>
            <a:xfrm rot="16200000">
              <a:off x="5574448" y="5578146"/>
              <a:ext cx="605007" cy="228464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F436785B-13B6-4D7A-99E2-69B2CB17D4DD}"/>
                </a:ext>
              </a:extLst>
            </p:cNvPr>
            <p:cNvCxnSpPr>
              <a:stCxn id="240" idx="2"/>
            </p:cNvCxnSpPr>
            <p:nvPr/>
          </p:nvCxnSpPr>
          <p:spPr>
            <a:xfrm>
              <a:off x="5991183" y="5036600"/>
              <a:ext cx="12759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64662CC-135B-4C39-834F-62786296BB80}"/>
                </a:ext>
              </a:extLst>
            </p:cNvPr>
            <p:cNvCxnSpPr>
              <a:stCxn id="241" idx="2"/>
            </p:cNvCxnSpPr>
            <p:nvPr/>
          </p:nvCxnSpPr>
          <p:spPr>
            <a:xfrm>
              <a:off x="5991184" y="5692378"/>
              <a:ext cx="22912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5251DB21-0519-4F33-85C3-364C7E371345}"/>
                </a:ext>
              </a:extLst>
            </p:cNvPr>
            <p:cNvSpPr/>
            <p:nvPr/>
          </p:nvSpPr>
          <p:spPr>
            <a:xfrm>
              <a:off x="6118107" y="4734097"/>
              <a:ext cx="1404632" cy="126078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Processor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08C2D25E-B117-40B8-A41F-7605E132A223}"/>
                </a:ext>
              </a:extLst>
            </p:cNvPr>
            <p:cNvSpPr/>
            <p:nvPr/>
          </p:nvSpPr>
          <p:spPr>
            <a:xfrm rot="16200000">
              <a:off x="5591369" y="3118542"/>
              <a:ext cx="605007" cy="228464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HBM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E0434C8-D489-456E-B9A7-A5DC659097D0}"/>
                </a:ext>
              </a:extLst>
            </p:cNvPr>
            <p:cNvSpPr/>
            <p:nvPr/>
          </p:nvSpPr>
          <p:spPr>
            <a:xfrm rot="16200000">
              <a:off x="5591370" y="3774321"/>
              <a:ext cx="605007" cy="228464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HBM</a:t>
              </a:r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670BA64-268D-49FB-9E85-55D2AD5BF6B5}"/>
                </a:ext>
              </a:extLst>
            </p:cNvPr>
            <p:cNvCxnSpPr>
              <a:stCxn id="245" idx="2"/>
            </p:cNvCxnSpPr>
            <p:nvPr/>
          </p:nvCxnSpPr>
          <p:spPr>
            <a:xfrm>
              <a:off x="6008105" y="3232775"/>
              <a:ext cx="127591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87E35F-9F53-42DE-8480-0385ED459EE0}"/>
                </a:ext>
              </a:extLst>
            </p:cNvPr>
            <p:cNvCxnSpPr>
              <a:stCxn id="246" idx="2"/>
            </p:cNvCxnSpPr>
            <p:nvPr/>
          </p:nvCxnSpPr>
          <p:spPr>
            <a:xfrm>
              <a:off x="6008106" y="3888553"/>
              <a:ext cx="22912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D3D4EA9E-518B-47D6-9383-6A91E05F0052}"/>
                </a:ext>
              </a:extLst>
            </p:cNvPr>
            <p:cNvSpPr/>
            <p:nvPr/>
          </p:nvSpPr>
          <p:spPr>
            <a:xfrm>
              <a:off x="6118107" y="2914845"/>
              <a:ext cx="1404632" cy="126078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Accelerator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9DF1F33-1734-4776-B851-4F0D9473C852}"/>
                </a:ext>
              </a:extLst>
            </p:cNvPr>
            <p:cNvSpPr/>
            <p:nvPr/>
          </p:nvSpPr>
          <p:spPr>
            <a:xfrm>
              <a:off x="6376279" y="3684588"/>
              <a:ext cx="981793" cy="411178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Cache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FF10084-02CD-47EB-883C-694F6A49219B}"/>
              </a:ext>
            </a:extLst>
          </p:cNvPr>
          <p:cNvGrpSpPr/>
          <p:nvPr/>
        </p:nvGrpSpPr>
        <p:grpSpPr>
          <a:xfrm>
            <a:off x="9376332" y="3408293"/>
            <a:ext cx="2326285" cy="2634964"/>
            <a:chOff x="9007828" y="3359918"/>
            <a:chExt cx="2326285" cy="2634964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6963FE2-B190-470F-9824-732FD8D7EC0B}"/>
                </a:ext>
              </a:extLst>
            </p:cNvPr>
            <p:cNvCxnSpPr>
              <a:endCxn id="253" idx="2"/>
            </p:cNvCxnSpPr>
            <p:nvPr/>
          </p:nvCxnSpPr>
          <p:spPr>
            <a:xfrm rot="16200000" flipV="1">
              <a:off x="9478206" y="3563012"/>
              <a:ext cx="6314" cy="49247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E8FAED8-0448-48EC-AD2C-5EC338F4324C}"/>
                </a:ext>
              </a:extLst>
            </p:cNvPr>
            <p:cNvSpPr/>
            <p:nvPr/>
          </p:nvSpPr>
          <p:spPr>
            <a:xfrm rot="16200000">
              <a:off x="9136208" y="3692444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4E2E2C5D-CE55-49EF-B30A-4A5A30852CAF}"/>
                </a:ext>
              </a:extLst>
            </p:cNvPr>
            <p:cNvSpPr/>
            <p:nvPr/>
          </p:nvSpPr>
          <p:spPr>
            <a:xfrm rot="16200000">
              <a:off x="8820518" y="3692444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C256CDB-E12A-49CB-8E94-AEB4F5354F52}"/>
                </a:ext>
              </a:extLst>
            </p:cNvPr>
            <p:cNvCxnSpPr/>
            <p:nvPr/>
          </p:nvCxnSpPr>
          <p:spPr>
            <a:xfrm rot="5400000" flipV="1">
              <a:off x="10857421" y="3552489"/>
              <a:ext cx="6314" cy="49247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2411F8B-5BB7-49F4-8A65-69540C443563}"/>
                </a:ext>
              </a:extLst>
            </p:cNvPr>
            <p:cNvSpPr/>
            <p:nvPr/>
          </p:nvSpPr>
          <p:spPr>
            <a:xfrm rot="16200000">
              <a:off x="10603815" y="3702968"/>
              <a:ext cx="601917" cy="227297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0D0453D-DBE2-4AA2-9704-11EFA7EFBB29}"/>
                </a:ext>
              </a:extLst>
            </p:cNvPr>
            <p:cNvSpPr/>
            <p:nvPr/>
          </p:nvSpPr>
          <p:spPr>
            <a:xfrm rot="16200000">
              <a:off x="10919506" y="3702968"/>
              <a:ext cx="601917" cy="227297"/>
            </a:xfrm>
            <a:prstGeom prst="rect">
              <a:avLst/>
            </a:prstGeom>
            <a:solidFill>
              <a:srgbClr val="A6CE39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4" r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257" name="Up-Down Arrow 70">
              <a:extLst>
                <a:ext uri="{FF2B5EF4-FFF2-40B4-BE49-F238E27FC236}">
                  <a16:creationId xmlns:a16="http://schemas.microsoft.com/office/drawing/2014/main" id="{1855F9DB-C2F2-4409-B7E9-F4D625123E88}"/>
                </a:ext>
              </a:extLst>
            </p:cNvPr>
            <p:cNvSpPr/>
            <p:nvPr/>
          </p:nvSpPr>
          <p:spPr>
            <a:xfrm>
              <a:off x="9991339" y="4201759"/>
              <a:ext cx="353572" cy="538779"/>
            </a:xfrm>
            <a:prstGeom prst="upDown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/>
          </p:spPr>
          <p:txBody>
            <a:bodyPr vert="wordArt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CXL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025B2C5-52B7-4727-A5CB-787FDA9979BD}"/>
                </a:ext>
              </a:extLst>
            </p:cNvPr>
            <p:cNvSpPr/>
            <p:nvPr/>
          </p:nvSpPr>
          <p:spPr>
            <a:xfrm rot="16200000">
              <a:off x="8927851" y="4927847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36DE4CB-A7EC-4EA4-A540-4C31F005800D}"/>
                </a:ext>
              </a:extLst>
            </p:cNvPr>
            <p:cNvSpPr/>
            <p:nvPr/>
          </p:nvSpPr>
          <p:spPr>
            <a:xfrm rot="16200000">
              <a:off x="8927852" y="5580275"/>
              <a:ext cx="601917" cy="227297"/>
            </a:xfrm>
            <a:prstGeom prst="rect">
              <a:avLst/>
            </a:prstGeom>
            <a:solidFill>
              <a:srgbClr val="A6CE39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DDR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8233F08-5F79-4C67-8550-AF871274144A}"/>
                </a:ext>
              </a:extLst>
            </p:cNvPr>
            <p:cNvCxnSpPr>
              <a:stCxn id="258" idx="2"/>
            </p:cNvCxnSpPr>
            <p:nvPr/>
          </p:nvCxnSpPr>
          <p:spPr>
            <a:xfrm>
              <a:off x="9342458" y="5041496"/>
              <a:ext cx="126939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CA6DB0AA-BC24-4A77-B9A7-E3769B40BCF4}"/>
                </a:ext>
              </a:extLst>
            </p:cNvPr>
            <p:cNvCxnSpPr>
              <a:stCxn id="259" idx="2"/>
            </p:cNvCxnSpPr>
            <p:nvPr/>
          </p:nvCxnSpPr>
          <p:spPr>
            <a:xfrm>
              <a:off x="9342459" y="5693924"/>
              <a:ext cx="227958" cy="0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</p:cxn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949C912-F0AC-4E00-839A-589E5D2F66CC}"/>
                </a:ext>
              </a:extLst>
            </p:cNvPr>
            <p:cNvSpPr/>
            <p:nvPr/>
          </p:nvSpPr>
          <p:spPr>
            <a:xfrm>
              <a:off x="9469397" y="4740538"/>
              <a:ext cx="1397456" cy="125434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Processor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C3A5E77-1DA9-4B16-8653-F32F2D178561}"/>
                </a:ext>
              </a:extLst>
            </p:cNvPr>
            <p:cNvSpPr/>
            <p:nvPr/>
          </p:nvSpPr>
          <p:spPr>
            <a:xfrm>
              <a:off x="9679858" y="3359918"/>
              <a:ext cx="984954" cy="82500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Memory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Buffer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D60A20-E216-4AFC-8706-59DAAE4B13F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2C8EF018-2A28-41C5-9D24-4648C62C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EC92B5-71FA-4ACD-B077-60CAE0729C3A}"/>
              </a:ext>
            </a:extLst>
          </p:cNvPr>
          <p:cNvSpPr/>
          <p:nvPr/>
        </p:nvSpPr>
        <p:spPr>
          <a:xfrm>
            <a:off x="560516" y="3677478"/>
            <a:ext cx="3634323" cy="2179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9601D-585E-48F4-8029-E0DB7F6E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79" y="2267179"/>
            <a:ext cx="3872860" cy="3649973"/>
          </a:xfrm>
        </p:spPr>
        <p:txBody>
          <a:bodyPr>
            <a:normAutofit/>
          </a:bodyPr>
          <a:lstStyle/>
          <a:p>
            <a:r>
              <a:rPr lang="en-US" sz="2400" dirty="0"/>
              <a:t>Processor Interconnect:</a:t>
            </a:r>
          </a:p>
          <a:p>
            <a:pPr lvl="1"/>
            <a:r>
              <a:rPr lang="en-US" sz="2000" dirty="0"/>
              <a:t>Open industry standard</a:t>
            </a:r>
          </a:p>
          <a:p>
            <a:pPr lvl="1"/>
            <a:r>
              <a:rPr lang="en-US" sz="2000" dirty="0"/>
              <a:t>High-bandwidth, low-latency</a:t>
            </a:r>
          </a:p>
          <a:p>
            <a:pPr lvl="1"/>
            <a:r>
              <a:rPr lang="en-US" sz="2000" dirty="0"/>
              <a:t>Leverages PCI Express®</a:t>
            </a:r>
          </a:p>
          <a:p>
            <a:pPr lvl="1"/>
            <a:r>
              <a:rPr lang="en-US" sz="2000" b="1" dirty="0"/>
              <a:t>Coherent interface</a:t>
            </a:r>
          </a:p>
          <a:p>
            <a:pPr lvl="1"/>
            <a:r>
              <a:rPr lang="en-US" sz="2000" b="1" dirty="0"/>
              <a:t>Targets high-performance computational workloads </a:t>
            </a:r>
          </a:p>
          <a:p>
            <a:pPr lvl="2"/>
            <a:r>
              <a:rPr lang="en-US" sz="1800" b="1" dirty="0"/>
              <a:t>Artificial Intelligence</a:t>
            </a:r>
          </a:p>
          <a:p>
            <a:pPr lvl="2"/>
            <a:r>
              <a:rPr lang="en-US" sz="1800" b="1" dirty="0"/>
              <a:t>Machine Learning</a:t>
            </a:r>
          </a:p>
          <a:p>
            <a:pPr lvl="2"/>
            <a:r>
              <a:rPr lang="en-US" sz="1800" b="1" dirty="0"/>
              <a:t>HPC </a:t>
            </a:r>
          </a:p>
          <a:p>
            <a:pPr lvl="2"/>
            <a:r>
              <a:rPr lang="en-US" sz="1800" b="1" dirty="0"/>
              <a:t>Comms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960E9-77E0-4326-B40C-8C72DF78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8" y="-146117"/>
            <a:ext cx="10998691" cy="1325563"/>
          </a:xfrm>
        </p:spPr>
        <p:txBody>
          <a:bodyPr/>
          <a:lstStyle/>
          <a:p>
            <a:r>
              <a:rPr lang="en-US" dirty="0"/>
              <a:t>Compute Express Link™ (CXL) Overview</a:t>
            </a:r>
          </a:p>
        </p:txBody>
      </p:sp>
      <p:pic>
        <p:nvPicPr>
          <p:cNvPr id="917" name="Picture 916">
            <a:extLst>
              <a:ext uri="{FF2B5EF4-FFF2-40B4-BE49-F238E27FC236}">
                <a16:creationId xmlns:a16="http://schemas.microsoft.com/office/drawing/2014/main" id="{39A1B678-6761-4B64-ADE6-6134727A0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04" y="1298253"/>
            <a:ext cx="4821386" cy="4504088"/>
          </a:xfrm>
          <a:prstGeom prst="rect">
            <a:avLst/>
          </a:prstGeom>
        </p:spPr>
      </p:pic>
      <p:sp>
        <p:nvSpPr>
          <p:cNvPr id="918" name="TextBox 917">
            <a:extLst>
              <a:ext uri="{FF2B5EF4-FFF2-40B4-BE49-F238E27FC236}">
                <a16:creationId xmlns:a16="http://schemas.microsoft.com/office/drawing/2014/main" id="{57B247A8-08DA-4895-AF14-03ACF11BA3E8}"/>
              </a:ext>
            </a:extLst>
          </p:cNvPr>
          <p:cNvSpPr txBox="1"/>
          <p:nvPr/>
        </p:nvSpPr>
        <p:spPr>
          <a:xfrm>
            <a:off x="10526917" y="2924076"/>
            <a:ext cx="165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class of interconnect </a:t>
            </a:r>
            <a:br>
              <a:rPr lang="en-US" sz="1600" dirty="0"/>
            </a:br>
            <a:r>
              <a:rPr lang="en-US" sz="1600" dirty="0"/>
              <a:t>for device </a:t>
            </a:r>
            <a:br>
              <a:rPr lang="en-US" sz="1600" dirty="0"/>
            </a:br>
            <a:r>
              <a:rPr lang="en-US" sz="1600" dirty="0"/>
              <a:t>connectivity</a:t>
            </a:r>
          </a:p>
        </p:txBody>
      </p:sp>
      <p:cxnSp>
        <p:nvCxnSpPr>
          <p:cNvPr id="920" name="Straight Arrow Connector 919">
            <a:extLst>
              <a:ext uri="{FF2B5EF4-FFF2-40B4-BE49-F238E27FC236}">
                <a16:creationId xmlns:a16="http://schemas.microsoft.com/office/drawing/2014/main" id="{9D021D00-CE5C-4041-9D5F-B2E26986D57A}"/>
              </a:ext>
            </a:extLst>
          </p:cNvPr>
          <p:cNvCxnSpPr/>
          <p:nvPr/>
        </p:nvCxnSpPr>
        <p:spPr>
          <a:xfrm flipH="1">
            <a:off x="10248063" y="4067366"/>
            <a:ext cx="869133" cy="5522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0CFDEB4-035A-4D71-9A50-EA54BBD6DA64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A170F-8E05-4E2A-A7FF-17C3E33BF1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D9146-A0C0-4287-A569-187ABFC7885C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Compute Express Link™ and CXL Consortium™ are trademarks of the Compute Express Link Consortium.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F5BEC1-83B1-4D09-802B-5C02728AD620}"/>
              </a:ext>
            </a:extLst>
          </p:cNvPr>
          <p:cNvSpPr/>
          <p:nvPr/>
        </p:nvSpPr>
        <p:spPr>
          <a:xfrm>
            <a:off x="200499" y="1165759"/>
            <a:ext cx="428809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3895C4"/>
                </a:solidFill>
              </a:rPr>
              <a:t>December </a:t>
            </a:r>
            <a:r>
              <a:rPr lang="en-US" b="1">
                <a:solidFill>
                  <a:srgbClr val="3895C4"/>
                </a:solidFill>
              </a:rPr>
              <a:t>CXL Consortium </a:t>
            </a:r>
            <a:r>
              <a:rPr lang="en-US" b="1" dirty="0">
                <a:solidFill>
                  <a:srgbClr val="3895C4"/>
                </a:solidFill>
              </a:rPr>
              <a:t>Webinar:</a:t>
            </a:r>
          </a:p>
          <a:p>
            <a:pPr algn="ctr"/>
            <a:r>
              <a:rPr lang="en-US" b="1" i="1" dirty="0">
                <a:solidFill>
                  <a:srgbClr val="3895C4"/>
                </a:solidFill>
              </a:rPr>
              <a:t>Introduction to Compute Express Link (CXL)</a:t>
            </a:r>
          </a:p>
          <a:p>
            <a:pPr algn="ctr"/>
            <a:r>
              <a:rPr lang="en-US" sz="1400" dirty="0">
                <a:solidFill>
                  <a:srgbClr val="3895C4"/>
                </a:solidFill>
              </a:rPr>
              <a:t>https://www.youtube.com/watch?v=RpAshNmpqLQ</a:t>
            </a:r>
          </a:p>
          <a:p>
            <a:pPr algn="ctr"/>
            <a:endParaRPr lang="en-US" i="1" dirty="0">
              <a:solidFill>
                <a:srgbClr val="3895C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F999B-6118-4666-BA03-512061525A61}"/>
              </a:ext>
            </a:extLst>
          </p:cNvPr>
          <p:cNvSpPr/>
          <p:nvPr/>
        </p:nvSpPr>
        <p:spPr>
          <a:xfrm rot="19355389">
            <a:off x="1997474" y="4971554"/>
            <a:ext cx="33001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3895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Today’s Focus</a:t>
            </a:r>
            <a:endParaRPr lang="en-US" sz="4400" b="0" cap="none" spc="0" dirty="0">
              <a:ln w="0"/>
              <a:solidFill>
                <a:srgbClr val="3895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76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A2EC97-8094-408C-BFC9-59050F136E7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660F2A-1FFF-481B-962B-42B40F09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/>
          </a:bodyPr>
          <a:lstStyle/>
          <a:p>
            <a:r>
              <a:rPr lang="en-US" sz="4800" dirty="0"/>
              <a:t>CXL Coherency Intro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AD5295-EB9D-4AE3-AE1B-9F8157494CC9}"/>
              </a:ext>
            </a:extLst>
          </p:cNvPr>
          <p:cNvSpPr txBox="1">
            <a:spLocks/>
          </p:cNvSpPr>
          <p:nvPr/>
        </p:nvSpPr>
        <p:spPr>
          <a:xfrm>
            <a:off x="831850" y="448537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 Blankenship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CXL Consortium™ Memory Working Group Member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Processor Architect and Principal Engineer, Intel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54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Goals /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62575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Cache coherence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CXL fits in a CPU cache hierarchy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coherence protocol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Flow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5B8FF-6001-4BC3-9AA5-C1F6D013594E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B8D961-E043-4C5A-B1FE-B56E1F40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1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Uses 3 Protocols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44438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IO (CXL.io) →</a:t>
            </a:r>
            <a:br>
              <a:rPr lang="en-US" sz="2400" dirty="0"/>
            </a:br>
            <a:r>
              <a:rPr lang="en-US" sz="2400" dirty="0"/>
              <a:t>Same as PCI Express®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Memory (</a:t>
            </a:r>
            <a:r>
              <a:rPr lang="en-US" sz="2400" dirty="0" err="1"/>
              <a:t>CXL.mem</a:t>
            </a:r>
            <a:r>
              <a:rPr lang="en-US" sz="2400" dirty="0"/>
              <a:t>) → </a:t>
            </a:r>
            <a:br>
              <a:rPr lang="en-US" sz="2400" dirty="0"/>
            </a:br>
            <a:r>
              <a:rPr lang="en-US" sz="2400" dirty="0"/>
              <a:t>Memory Access from </a:t>
            </a:r>
            <a:br>
              <a:rPr lang="en-US" sz="2400" dirty="0"/>
            </a:br>
            <a:r>
              <a:rPr lang="en-US" sz="2400" dirty="0"/>
              <a:t>CPU Host to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Cache (</a:t>
            </a:r>
            <a:r>
              <a:rPr lang="en-US" sz="2400" b="1" dirty="0" err="1"/>
              <a:t>CXL.cache</a:t>
            </a:r>
            <a:r>
              <a:rPr lang="en-US" sz="2400" b="1" dirty="0"/>
              <a:t>) → </a:t>
            </a:r>
            <a:br>
              <a:rPr lang="en-US" sz="2400" b="1" dirty="0"/>
            </a:br>
            <a:r>
              <a:rPr lang="en-US" sz="2400" b="1" dirty="0"/>
              <a:t>Coherent Access from </a:t>
            </a:r>
            <a:br>
              <a:rPr lang="en-US" sz="2400" b="1" dirty="0"/>
            </a:br>
            <a:r>
              <a:rPr lang="en-US" sz="2400" b="1" dirty="0"/>
              <a:t>Device to CPU Host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804D4C-95A0-43FB-BE04-681906E8A6AF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172FE53-E57B-491E-91DA-1AE583226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662CA-033E-4E30-AF64-FC325B360D38}"/>
              </a:ext>
            </a:extLst>
          </p:cNvPr>
          <p:cNvGrpSpPr/>
          <p:nvPr/>
        </p:nvGrpSpPr>
        <p:grpSpPr>
          <a:xfrm>
            <a:off x="6895563" y="521997"/>
            <a:ext cx="4671116" cy="5814005"/>
            <a:chOff x="6549876" y="521997"/>
            <a:chExt cx="4671116" cy="58140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B1BC44-C4FB-4EA2-BC4A-F16EAE741583}"/>
                </a:ext>
              </a:extLst>
            </p:cNvPr>
            <p:cNvSpPr/>
            <p:nvPr/>
          </p:nvSpPr>
          <p:spPr>
            <a:xfrm>
              <a:off x="7422189" y="5364240"/>
              <a:ext cx="539550" cy="2647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F0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EAC3128-0390-4A2F-ADA6-FE43F1B40E4F}"/>
                </a:ext>
              </a:extLst>
            </p:cNvPr>
            <p:cNvSpPr/>
            <p:nvPr/>
          </p:nvSpPr>
          <p:spPr>
            <a:xfrm>
              <a:off x="9468561" y="5366558"/>
              <a:ext cx="539550" cy="2647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prstClr val="black"/>
                  </a:solidFill>
                </a:rPr>
                <a:t>Fn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ED2200-2451-42F1-A424-0B3A7636EB51}"/>
                </a:ext>
              </a:extLst>
            </p:cNvPr>
            <p:cNvSpPr/>
            <p:nvPr/>
          </p:nvSpPr>
          <p:spPr>
            <a:xfrm>
              <a:off x="7972714" y="5366558"/>
              <a:ext cx="539550" cy="2647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prstClr val="black"/>
                  </a:solidFill>
                </a:rPr>
                <a:t>F1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743B0E6-3FB0-4FB5-A0A9-0F08730C9C29}"/>
                </a:ext>
              </a:extLst>
            </p:cNvPr>
            <p:cNvSpPr/>
            <p:nvPr/>
          </p:nvSpPr>
          <p:spPr>
            <a:xfrm>
              <a:off x="8547238" y="5364240"/>
              <a:ext cx="857382" cy="2647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prstClr val="black"/>
                  </a:solidFill>
                </a:rPr>
                <a:t>….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045979-8A8D-4383-93CE-B2351BEE2FE1}"/>
                </a:ext>
              </a:extLst>
            </p:cNvPr>
            <p:cNvGrpSpPr/>
            <p:nvPr/>
          </p:nvGrpSpPr>
          <p:grpSpPr>
            <a:xfrm>
              <a:off x="6549876" y="521997"/>
              <a:ext cx="4671116" cy="5814005"/>
              <a:chOff x="6549876" y="521997"/>
              <a:chExt cx="4671116" cy="581400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0683DD6-BF89-4A97-A966-1B2A33982D69}"/>
                  </a:ext>
                </a:extLst>
              </p:cNvPr>
              <p:cNvSpPr/>
              <p:nvPr/>
            </p:nvSpPr>
            <p:spPr>
              <a:xfrm>
                <a:off x="6573779" y="1535829"/>
                <a:ext cx="3969007" cy="16710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>
                    <a:solidFill>
                      <a:sysClr val="windowText" lastClr="000000"/>
                    </a:solidFill>
                  </a:rPr>
                  <a:t>CPU Host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E6AB20D-B534-4C68-AFD7-353BD2C04AE4}"/>
                  </a:ext>
                </a:extLst>
              </p:cNvPr>
              <p:cNvSpPr/>
              <p:nvPr/>
            </p:nvSpPr>
            <p:spPr>
              <a:xfrm>
                <a:off x="9430362" y="2350521"/>
                <a:ext cx="1112425" cy="8563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IO Bridge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E9462DB-ECBB-4089-919F-6A59F74CCE24}"/>
                  </a:ext>
                </a:extLst>
              </p:cNvPr>
              <p:cNvSpPr/>
              <p:nvPr/>
            </p:nvSpPr>
            <p:spPr>
              <a:xfrm>
                <a:off x="9670056" y="2844096"/>
                <a:ext cx="872731" cy="3627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IOMMU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085E341-A0DE-481F-B66D-7126E229E099}"/>
                  </a:ext>
                </a:extLst>
              </p:cNvPr>
              <p:cNvSpPr/>
              <p:nvPr/>
            </p:nvSpPr>
            <p:spPr>
              <a:xfrm>
                <a:off x="7967610" y="2350521"/>
                <a:ext cx="835857" cy="85632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err="1">
                    <a:solidFill>
                      <a:sysClr val="windowText" lastClr="000000"/>
                    </a:solidFill>
                  </a:rPr>
                  <a:t>Coh</a:t>
                </a:r>
                <a:r>
                  <a:rPr lang="en-US" sz="1200" dirty="0">
                    <a:solidFill>
                      <a:sysClr val="windowText" lastClr="000000"/>
                    </a:solidFill>
                  </a:rPr>
                  <a:t> Bridge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81D470E-E2B9-4007-8860-AB2816167CB6}"/>
                  </a:ext>
                </a:extLst>
              </p:cNvPr>
              <p:cNvSpPr/>
              <p:nvPr/>
            </p:nvSpPr>
            <p:spPr>
              <a:xfrm>
                <a:off x="6573780" y="4512693"/>
                <a:ext cx="4647212" cy="82063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sz="1600" dirty="0">
                    <a:solidFill>
                      <a:sysClr val="windowText" lastClr="000000"/>
                    </a:solidFill>
                  </a:rPr>
                  <a:t>         CXL Device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BEF40AB-3203-421B-9246-4450B7DA717B}"/>
                  </a:ext>
                </a:extLst>
              </p:cNvPr>
              <p:cNvSpPr/>
              <p:nvPr/>
            </p:nvSpPr>
            <p:spPr>
              <a:xfrm>
                <a:off x="7967610" y="4808244"/>
                <a:ext cx="1112425" cy="52508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Coherent Cache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F294736-5C75-4910-8B84-74F306E51F8A}"/>
                  </a:ext>
                </a:extLst>
              </p:cNvPr>
              <p:cNvCxnSpPr>
                <a:cxnSpLocks/>
                <a:endCxn id="49" idx="0"/>
              </p:cNvCxnSpPr>
              <p:nvPr/>
            </p:nvCxnSpPr>
            <p:spPr>
              <a:xfrm>
                <a:off x="6995006" y="3218146"/>
                <a:ext cx="134984" cy="1570491"/>
              </a:xfrm>
              <a:prstGeom prst="straightConnector1">
                <a:avLst/>
              </a:prstGeom>
              <a:ln w="38100">
                <a:solidFill>
                  <a:srgbClr val="1B998B"/>
                </a:solidFill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F327375-C2B8-4E27-B9CA-06FD5BDA6DE2}"/>
                  </a:ext>
                </a:extLst>
              </p:cNvPr>
              <p:cNvSpPr txBox="1"/>
              <p:nvPr/>
            </p:nvSpPr>
            <p:spPr>
              <a:xfrm rot="16200000">
                <a:off x="7576017" y="3647663"/>
                <a:ext cx="13299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white"/>
                    </a:solidFill>
                  </a:rPr>
                  <a:t>Cache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9435F2E-0354-43CC-A578-CFD788F83E1E}"/>
                  </a:ext>
                </a:extLst>
              </p:cNvPr>
              <p:cNvSpPr/>
              <p:nvPr/>
            </p:nvSpPr>
            <p:spPr>
              <a:xfrm>
                <a:off x="6577077" y="2341606"/>
                <a:ext cx="835857" cy="85632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Home Agent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0E76D00-2925-40F0-9C5C-0B2AE16C80BC}"/>
                  </a:ext>
                </a:extLst>
              </p:cNvPr>
              <p:cNvSpPr/>
              <p:nvPr/>
            </p:nvSpPr>
            <p:spPr>
              <a:xfrm>
                <a:off x="6573778" y="4788637"/>
                <a:ext cx="1112423" cy="54469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Memory Controller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77AD51-37BA-428C-A865-75F0DB181B80}"/>
                  </a:ext>
                </a:extLst>
              </p:cNvPr>
              <p:cNvSpPr txBox="1"/>
              <p:nvPr/>
            </p:nvSpPr>
            <p:spPr>
              <a:xfrm rot="16200000">
                <a:off x="6161743" y="3724450"/>
                <a:ext cx="11763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white"/>
                    </a:solidFill>
                  </a:rPr>
                  <a:t>Memory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75893F3-6878-4A01-BCC1-0FD590C987FF}"/>
                  </a:ext>
                </a:extLst>
              </p:cNvPr>
              <p:cNvSpPr/>
              <p:nvPr/>
            </p:nvSpPr>
            <p:spPr>
              <a:xfrm>
                <a:off x="6573778" y="521997"/>
                <a:ext cx="959099" cy="54469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Host Memory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69A2159-F998-4AB5-B98B-FD805C8E781F}"/>
                  </a:ext>
                </a:extLst>
              </p:cNvPr>
              <p:cNvCxnSpPr/>
              <p:nvPr/>
            </p:nvCxnSpPr>
            <p:spPr>
              <a:xfrm>
                <a:off x="7030688" y="1083878"/>
                <a:ext cx="865" cy="4578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C46305F-FF99-4DA7-8B55-6067678516D5}"/>
                  </a:ext>
                </a:extLst>
              </p:cNvPr>
              <p:cNvSpPr/>
              <p:nvPr/>
            </p:nvSpPr>
            <p:spPr>
              <a:xfrm>
                <a:off x="6579017" y="5791311"/>
                <a:ext cx="959099" cy="54469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Device Memory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56FCBBD-9D0C-4A6D-A9A7-A3AFC9303C2A}"/>
                  </a:ext>
                </a:extLst>
              </p:cNvPr>
              <p:cNvCxnSpPr>
                <a:endCxn id="53" idx="0"/>
              </p:cNvCxnSpPr>
              <p:nvPr/>
            </p:nvCxnSpPr>
            <p:spPr>
              <a:xfrm>
                <a:off x="7057702" y="5333424"/>
                <a:ext cx="865" cy="4578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63517F0-0E1B-44FD-B378-56F047126A41}"/>
                  </a:ext>
                </a:extLst>
              </p:cNvPr>
              <p:cNvSpPr/>
              <p:nvPr/>
            </p:nvSpPr>
            <p:spPr>
              <a:xfrm>
                <a:off x="6573778" y="1530906"/>
                <a:ext cx="1142734" cy="54469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Memory </a:t>
                </a:r>
              </a:p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Controller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9921C001-5666-4915-A9CB-986D8F5EF063}"/>
                  </a:ext>
                </a:extLst>
              </p:cNvPr>
              <p:cNvCxnSpPr>
                <a:cxnSpLocks/>
                <a:stCxn id="43" idx="2"/>
                <a:endCxn id="45" idx="0"/>
              </p:cNvCxnSpPr>
              <p:nvPr/>
            </p:nvCxnSpPr>
            <p:spPr>
              <a:xfrm>
                <a:off x="8385539" y="3206843"/>
                <a:ext cx="138284" cy="1601401"/>
              </a:xfrm>
              <a:prstGeom prst="straightConnector1">
                <a:avLst/>
              </a:prstGeom>
              <a:ln w="38100">
                <a:solidFill>
                  <a:srgbClr val="1B998B"/>
                </a:solidFill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49A867D-15BE-4C35-9122-769926969EDD}"/>
                  </a:ext>
                </a:extLst>
              </p:cNvPr>
              <p:cNvSpPr txBox="1"/>
              <p:nvPr/>
            </p:nvSpPr>
            <p:spPr>
              <a:xfrm rot="16200000">
                <a:off x="9142451" y="3647031"/>
                <a:ext cx="13312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white"/>
                    </a:solidFill>
                  </a:rPr>
                  <a:t>IO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D79D763-7FBD-4944-8F37-D89DA26C8445}"/>
                  </a:ext>
                </a:extLst>
              </p:cNvPr>
              <p:cNvCxnSpPr>
                <a:cxnSpLocks/>
                <a:endCxn id="59" idx="0"/>
              </p:cNvCxnSpPr>
              <p:nvPr/>
            </p:nvCxnSpPr>
            <p:spPr>
              <a:xfrm flipH="1">
                <a:off x="9894389" y="3222902"/>
                <a:ext cx="160986" cy="1652588"/>
              </a:xfrm>
              <a:prstGeom prst="straightConnector1">
                <a:avLst/>
              </a:prstGeom>
              <a:ln w="38100">
                <a:solidFill>
                  <a:srgbClr val="1B998B"/>
                </a:solidFill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CF0DB61-A9C6-472D-96F3-A3EA55EE8BBF}"/>
                  </a:ext>
                </a:extLst>
              </p:cNvPr>
              <p:cNvSpPr/>
              <p:nvPr/>
            </p:nvSpPr>
            <p:spPr>
              <a:xfrm>
                <a:off x="9248587" y="4875490"/>
                <a:ext cx="1291604" cy="45788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ysClr val="windowText" lastClr="000000"/>
                    </a:solidFill>
                  </a:rPr>
                  <a:t>DMA Engine</a:t>
                </a:r>
              </a:p>
              <a:p>
                <a:pPr algn="ctr"/>
                <a:r>
                  <a:rPr lang="en-US" sz="1100" dirty="0">
                    <a:solidFill>
                      <a:sysClr val="windowText" lastClr="000000"/>
                    </a:solidFill>
                  </a:rPr>
                  <a:t>MMIO/CFG Target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6C97298-48F5-4917-883E-C2564317793A}"/>
                  </a:ext>
                </a:extLst>
              </p:cNvPr>
              <p:cNvSpPr txBox="1"/>
              <p:nvPr/>
            </p:nvSpPr>
            <p:spPr>
              <a:xfrm rot="16200000">
                <a:off x="7576018" y="3673137"/>
                <a:ext cx="13299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Cache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F47099D-60D1-4AFC-8191-97A98C28D24F}"/>
                  </a:ext>
                </a:extLst>
              </p:cNvPr>
              <p:cNvSpPr txBox="1"/>
              <p:nvPr/>
            </p:nvSpPr>
            <p:spPr>
              <a:xfrm rot="16200000">
                <a:off x="6161744" y="3749924"/>
                <a:ext cx="11763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Memory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40AC921-58AB-478A-9C8B-5EAA6E4FF658}"/>
                  </a:ext>
                </a:extLst>
              </p:cNvPr>
              <p:cNvSpPr txBox="1"/>
              <p:nvPr/>
            </p:nvSpPr>
            <p:spPr>
              <a:xfrm rot="16200000">
                <a:off x="9142452" y="3672505"/>
                <a:ext cx="13312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212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46B78DF-D166-47F4-B28B-080E7E31D2D9}"/>
              </a:ext>
            </a:extLst>
          </p:cNvPr>
          <p:cNvSpPr txBox="1">
            <a:spLocks/>
          </p:cNvSpPr>
          <p:nvPr/>
        </p:nvSpPr>
        <p:spPr>
          <a:xfrm>
            <a:off x="7682867" y="1178095"/>
            <a:ext cx="3004741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Caching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5563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Caching temporarily brings data closer to the consumer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Improves latency and bandwidth using prefetching and/or locality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Definitions for cache use: 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Prefetching: Loading Data into cache before it is required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Spatial Locality (locality is space): Access address X then </a:t>
            </a:r>
            <a:r>
              <a:rPr lang="en-US" sz="2000" dirty="0" err="1"/>
              <a:t>X+n</a:t>
            </a:r>
            <a:endParaRPr lang="en-US" sz="2000" dirty="0"/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Temporal Locality (locality in Time): Multiple access to the same Data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F57F5E4-0C4A-45D7-AA49-9491CDECA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213" y="1350099"/>
            <a:ext cx="2836050" cy="427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3D997-4BBA-4ED0-89FA-53845F28341D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5298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Example CPU Cache Hierarchy with CXL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7598485" y="1351508"/>
            <a:ext cx="3755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Modern CPUs have 2 or more levels of coherent cache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Lower levels (L1), smaller in capacity with lowest latency and highest bandwidth per source.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levels (L3), less bandwidth per source but much higher capacity and support more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F624E-D56A-4AAB-8261-ECF04157B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75" y="1037868"/>
            <a:ext cx="7063110" cy="4896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1DA5D-73C7-4053-8E3E-15AE20E3A1FF}"/>
              </a:ext>
            </a:extLst>
          </p:cNvPr>
          <p:cNvSpPr txBox="1"/>
          <p:nvPr/>
        </p:nvSpPr>
        <p:spPr>
          <a:xfrm>
            <a:off x="535374" y="6092497"/>
            <a:ext cx="6155881" cy="78701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1400" dirty="0"/>
              <a:t>Note: Cache/Memory capacities are examples and not aligned to a specific product.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D19DF-22F3-4FA2-B535-4C418408A2E2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D1779EC-41C1-445A-A7E2-E7FD681B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1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Cache Consistency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10435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 we make sure updates in cache are visible to other agents?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Invalidate all peer caches prior to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managed with software or hardware </a:t>
            </a:r>
            <a:r>
              <a:rPr lang="en-US" sz="2400" dirty="0">
                <a:sym typeface="Wingdings" panose="05000000000000000000" pitchFamily="2" charset="2"/>
              </a:rPr>
              <a:t> CXL uses hardware coherence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Define a point of “Global Observation” (aka GO) when new data is visible from writes</a:t>
            </a:r>
          </a:p>
          <a:p>
            <a:endParaRPr lang="en-US" sz="2400" dirty="0"/>
          </a:p>
          <a:p>
            <a:r>
              <a:rPr lang="en-US" sz="2400" dirty="0"/>
              <a:t>Tracking granularity is a “</a:t>
            </a:r>
            <a:r>
              <a:rPr lang="en-US" sz="2400" dirty="0" err="1"/>
              <a:t>cacheline</a:t>
            </a:r>
            <a:r>
              <a:rPr lang="en-US" sz="2400" dirty="0"/>
              <a:t>” of data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64-bytes for CXL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91013-6353-4181-9ED6-21D40AC3E5C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AC972C-15D1-4577-8489-462A2CA1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68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Cache Coherence Protocol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104358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Modern CPU caches are built on M,E,S,I protocol/states</a:t>
            </a:r>
          </a:p>
          <a:p>
            <a:r>
              <a:rPr lang="en-US" sz="2400" dirty="0"/>
              <a:t> 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odified</a:t>
            </a:r>
            <a:r>
              <a:rPr lang="en-US" sz="2000" dirty="0"/>
              <a:t> – Only in one cache, Can be read or written, Data </a:t>
            </a:r>
            <a:r>
              <a:rPr lang="en-US" sz="2000" b="1" dirty="0"/>
              <a:t>NOT</a:t>
            </a:r>
            <a:r>
              <a:rPr lang="en-US" sz="2000" dirty="0"/>
              <a:t> up-to-date in memory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xclusive</a:t>
            </a:r>
            <a:r>
              <a:rPr lang="en-US" sz="2000" dirty="0"/>
              <a:t> – Only in one cache, Can be read or written, Data </a:t>
            </a:r>
            <a:r>
              <a:rPr lang="en-US" sz="2000" b="1" dirty="0"/>
              <a:t>IS</a:t>
            </a:r>
            <a:r>
              <a:rPr lang="en-US" sz="2000" dirty="0"/>
              <a:t> up-to-date in memory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hared</a:t>
            </a:r>
            <a:r>
              <a:rPr lang="en-US" sz="2000" dirty="0"/>
              <a:t> – Can be in many caches, Can only be read, Data IS up-to-date in memory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nvalid</a:t>
            </a:r>
            <a:r>
              <a:rPr lang="en-US" sz="2000" dirty="0"/>
              <a:t> – Not in cache</a:t>
            </a:r>
          </a:p>
          <a:p>
            <a:pPr marL="346075" lvl="1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M,E,S,I is tracked for each </a:t>
            </a:r>
            <a:r>
              <a:rPr lang="en-US" sz="2400" dirty="0" err="1"/>
              <a:t>cacheline</a:t>
            </a:r>
            <a:r>
              <a:rPr lang="en-US" sz="2400" dirty="0"/>
              <a:t> address in each cache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Cacheline</a:t>
            </a:r>
            <a:r>
              <a:rPr lang="en-US" sz="2000" dirty="0"/>
              <a:t> address in CXL is </a:t>
            </a:r>
            <a:r>
              <a:rPr lang="en-US" sz="2000" dirty="0" err="1"/>
              <a:t>Addr</a:t>
            </a:r>
            <a:r>
              <a:rPr lang="en-US" sz="2000" dirty="0"/>
              <a:t>[51:6]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Notes: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Each level of the CPU cache hierarchy follows MESI and layers above must be consistent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Other extended states and flows are possible but not covered in context of CXL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0430E-9ECF-45DB-AA26-8382F79B1897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65447A-2DA0-4A16-8341-C2BAA8F7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13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How are Peer Caches Managed?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178095"/>
            <a:ext cx="104358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peer caches managed by the “Home Agent” within the cache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“Snoop” is the term for the Home to check cache state and causing cache state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 CXL Snoops: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Snoop Invalidate (</a:t>
            </a:r>
            <a:r>
              <a:rPr lang="en-US" sz="2000" dirty="0" err="1"/>
              <a:t>SnpInv</a:t>
            </a:r>
            <a:r>
              <a:rPr lang="en-US" sz="2000" dirty="0"/>
              <a:t>): Cache to degrade to I-state, and must return any Modified data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Snoop Data (</a:t>
            </a:r>
            <a:r>
              <a:rPr lang="en-US" sz="2000" dirty="0" err="1"/>
              <a:t>SnpData</a:t>
            </a:r>
            <a:r>
              <a:rPr lang="en-US" sz="2000" dirty="0"/>
              <a:t>):       Cache to degrade to S-state, and must return any Modified data.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Snoop Current (</a:t>
            </a:r>
            <a:r>
              <a:rPr lang="en-US" sz="2000" dirty="0" err="1"/>
              <a:t>SnpCurr</a:t>
            </a:r>
            <a:r>
              <a:rPr lang="en-US" sz="2000" dirty="0"/>
              <a:t>):  Cache state does not change, but must return any Modified data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DF9B1-53E5-4FE1-A7E2-3228C75CFC7A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583114-AE9A-4719-B479-64CF03D5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80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MESI Transitions in CXL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399EF-AA05-4458-A6B0-5CF5DACC6837}"/>
              </a:ext>
            </a:extLst>
          </p:cNvPr>
          <p:cNvSpPr txBox="1"/>
          <p:nvPr/>
        </p:nvSpPr>
        <p:spPr>
          <a:xfrm>
            <a:off x="1416114" y="1037868"/>
            <a:ext cx="2418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79989"/>
                </a:solidFill>
              </a:rPr>
              <a:t>Device 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09B07-7A5A-4E97-894C-893749C4C2EB}"/>
              </a:ext>
            </a:extLst>
          </p:cNvPr>
          <p:cNvSpPr txBox="1"/>
          <p:nvPr/>
        </p:nvSpPr>
        <p:spPr>
          <a:xfrm>
            <a:off x="7512423" y="1110073"/>
            <a:ext cx="2604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79989"/>
                </a:solidFill>
              </a:rPr>
              <a:t>Snoop Invalidate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63EDB6-CC6D-4569-822F-B4EB55144385}"/>
              </a:ext>
            </a:extLst>
          </p:cNvPr>
          <p:cNvGrpSpPr>
            <a:grpSpLocks/>
          </p:cNvGrpSpPr>
          <p:nvPr/>
        </p:nvGrpSpPr>
        <p:grpSpPr>
          <a:xfrm>
            <a:off x="441401" y="1633292"/>
            <a:ext cx="4988046" cy="4498848"/>
            <a:chOff x="366248" y="2006995"/>
            <a:chExt cx="4367842" cy="3939470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42E39F99-8582-442D-9D23-0C25EFB8A398}"/>
                </a:ext>
              </a:extLst>
            </p:cNvPr>
            <p:cNvSpPr txBox="1">
              <a:spLocks/>
            </p:cNvSpPr>
            <p:nvPr/>
          </p:nvSpPr>
          <p:spPr>
            <a:xfrm>
              <a:off x="366248" y="2006995"/>
              <a:ext cx="4367841" cy="3939470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sz="20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B20835-4852-4A18-ABF0-A85B40C37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77" y="2058465"/>
              <a:ext cx="4283213" cy="388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438F2-8D75-46E0-A47A-906A0E1B0F8A}"/>
              </a:ext>
            </a:extLst>
          </p:cNvPr>
          <p:cNvGrpSpPr>
            <a:grpSpLocks/>
          </p:cNvGrpSpPr>
          <p:nvPr/>
        </p:nvGrpSpPr>
        <p:grpSpPr>
          <a:xfrm>
            <a:off x="6598906" y="1633293"/>
            <a:ext cx="4572000" cy="4500545"/>
            <a:chOff x="6358225" y="1934789"/>
            <a:chExt cx="4367841" cy="4500545"/>
          </a:xfrm>
        </p:grpSpPr>
        <p:sp>
          <p:nvSpPr>
            <p:cNvPr id="11" name="Text Placeholder 5">
              <a:extLst>
                <a:ext uri="{FF2B5EF4-FFF2-40B4-BE49-F238E27FC236}">
                  <a16:creationId xmlns:a16="http://schemas.microsoft.com/office/drawing/2014/main" id="{3D61CDED-E6AE-4B20-B23D-8D0C36C0D886}"/>
                </a:ext>
              </a:extLst>
            </p:cNvPr>
            <p:cNvSpPr txBox="1">
              <a:spLocks/>
            </p:cNvSpPr>
            <p:nvPr/>
          </p:nvSpPr>
          <p:spPr>
            <a:xfrm>
              <a:off x="6358225" y="1934789"/>
              <a:ext cx="4367841" cy="4500545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sz="20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2F3F03-5468-4C7C-A40F-D0CF3D87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653" y="2058465"/>
              <a:ext cx="4127813" cy="4325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27BD69-E5C7-421A-B97C-40A8FB521B2F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8D3A73B-4400-4AB4-85DA-6346DFB0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8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Placeholder 5">
            <a:extLst>
              <a:ext uri="{FF2B5EF4-FFF2-40B4-BE49-F238E27FC236}">
                <a16:creationId xmlns:a16="http://schemas.microsoft.com/office/drawing/2014/main" id="{956E04C8-E470-4967-B476-95D03C9DA2FE}"/>
              </a:ext>
            </a:extLst>
          </p:cNvPr>
          <p:cNvSpPr txBox="1">
            <a:spLocks/>
          </p:cNvSpPr>
          <p:nvPr/>
        </p:nvSpPr>
        <p:spPr>
          <a:xfrm>
            <a:off x="5726115" y="1738565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Read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789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iagram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message flows in time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X-axis: Agents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Y-axis: Time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577BF1F-02E3-4C76-86DC-6DCD9169030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82" name="Date Placeholder 3">
            <a:extLst>
              <a:ext uri="{FF2B5EF4-FFF2-40B4-BE49-F238E27FC236}">
                <a16:creationId xmlns:a16="http://schemas.microsoft.com/office/drawing/2014/main" id="{CD5B2D5D-9A0A-4B59-BEA6-A7EAACA8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A170F-8E05-4E2A-A7FF-17C3E33BF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BB38FE9-21D0-4A0F-B02B-21A95F44653E}"/>
              </a:ext>
            </a:extLst>
          </p:cNvPr>
          <p:cNvGrpSpPr/>
          <p:nvPr/>
        </p:nvGrpSpPr>
        <p:grpSpPr>
          <a:xfrm>
            <a:off x="5882326" y="1976192"/>
            <a:ext cx="6125554" cy="4334071"/>
            <a:chOff x="3462779" y="1828800"/>
            <a:chExt cx="8554528" cy="3735387"/>
          </a:xfrm>
        </p:grpSpPr>
        <p:sp>
          <p:nvSpPr>
            <p:cNvPr id="85" name="Line 13">
              <a:extLst>
                <a:ext uri="{FF2B5EF4-FFF2-40B4-BE49-F238E27FC236}">
                  <a16:creationId xmlns:a16="http://schemas.microsoft.com/office/drawing/2014/main" id="{83BEBCD9-E7DD-4E20-A066-AA413F100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4">
              <a:extLst>
                <a:ext uri="{FF2B5EF4-FFF2-40B4-BE49-F238E27FC236}">
                  <a16:creationId xmlns:a16="http://schemas.microsoft.com/office/drawing/2014/main" id="{DF44CE80-D4A2-453A-B1B2-5B37A3F1E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5">
              <a:extLst>
                <a:ext uri="{FF2B5EF4-FFF2-40B4-BE49-F238E27FC236}">
                  <a16:creationId xmlns:a16="http://schemas.microsoft.com/office/drawing/2014/main" id="{6F35964E-9A9C-4480-891F-89E753036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6">
              <a:extLst>
                <a:ext uri="{FF2B5EF4-FFF2-40B4-BE49-F238E27FC236}">
                  <a16:creationId xmlns:a16="http://schemas.microsoft.com/office/drawing/2014/main" id="{86081C64-CC81-4656-9597-2551D6116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38">
              <a:extLst>
                <a:ext uri="{FF2B5EF4-FFF2-40B4-BE49-F238E27FC236}">
                  <a16:creationId xmlns:a16="http://schemas.microsoft.com/office/drawing/2014/main" id="{711B855C-05A9-459D-8A0B-E95A28D62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39">
              <a:extLst>
                <a:ext uri="{FF2B5EF4-FFF2-40B4-BE49-F238E27FC236}">
                  <a16:creationId xmlns:a16="http://schemas.microsoft.com/office/drawing/2014/main" id="{E1E626F0-BF99-4868-AB0A-8A151E690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40">
              <a:extLst>
                <a:ext uri="{FF2B5EF4-FFF2-40B4-BE49-F238E27FC236}">
                  <a16:creationId xmlns:a16="http://schemas.microsoft.com/office/drawing/2014/main" id="{1B616ED1-3974-4445-B6D2-AE9805289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EF5352F3-A9DE-4504-8238-E45C65C1B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" name="Text Box 12">
            <a:extLst>
              <a:ext uri="{FF2B5EF4-FFF2-40B4-BE49-F238E27FC236}">
                <a16:creationId xmlns:a16="http://schemas.microsoft.com/office/drawing/2014/main" id="{2E07A9AA-3602-4526-977E-3D4C3A058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5157" y="2065717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Tahoma" pitchFamily="34" charset="0"/>
              </a:rPr>
              <a:t>Controller</a:t>
            </a:r>
          </a:p>
        </p:txBody>
      </p:sp>
      <p:sp>
        <p:nvSpPr>
          <p:cNvPr id="95" name="Line 25">
            <a:extLst>
              <a:ext uri="{FF2B5EF4-FFF2-40B4-BE49-F238E27FC236}">
                <a16:creationId xmlns:a16="http://schemas.microsoft.com/office/drawing/2014/main" id="{0FE84E4D-7CDD-4895-8CC9-0EA961574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8927" y="1773189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Text Box 26">
            <a:extLst>
              <a:ext uri="{FF2B5EF4-FFF2-40B4-BE49-F238E27FC236}">
                <a16:creationId xmlns:a16="http://schemas.microsoft.com/office/drawing/2014/main" id="{E5FE21E6-6C5B-43BA-B929-E854FD0E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983" y="781882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7" name="Line 30">
            <a:extLst>
              <a:ext uri="{FF2B5EF4-FFF2-40B4-BE49-F238E27FC236}">
                <a16:creationId xmlns:a16="http://schemas.microsoft.com/office/drawing/2014/main" id="{04204A32-D0C2-45AF-A7C7-3638DE2F2C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23290" y="1773189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Text Box 31">
            <a:extLst>
              <a:ext uri="{FF2B5EF4-FFF2-40B4-BE49-F238E27FC236}">
                <a16:creationId xmlns:a16="http://schemas.microsoft.com/office/drawing/2014/main" id="{CC16BBA5-5725-426A-A004-49960E4EA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7256" y="823943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99" name="Line 35">
            <a:extLst>
              <a:ext uri="{FF2B5EF4-FFF2-40B4-BE49-F238E27FC236}">
                <a16:creationId xmlns:a16="http://schemas.microsoft.com/office/drawing/2014/main" id="{C1BD4820-692F-4BFC-B0E0-A9564202BE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8290" y="1773189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Text Box 36">
            <a:extLst>
              <a:ext uri="{FF2B5EF4-FFF2-40B4-BE49-F238E27FC236}">
                <a16:creationId xmlns:a16="http://schemas.microsoft.com/office/drawing/2014/main" id="{C629E417-0D50-4389-8FEE-D9E0BC38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173" y="1229395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1" name="Line 37">
            <a:extLst>
              <a:ext uri="{FF2B5EF4-FFF2-40B4-BE49-F238E27FC236}">
                <a16:creationId xmlns:a16="http://schemas.microsoft.com/office/drawing/2014/main" id="{9AC156C1-7A25-4E99-BEFC-0509D623F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7127" y="2839989"/>
            <a:ext cx="1588" cy="3657600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" name="Text Box 106">
            <a:extLst>
              <a:ext uri="{FF2B5EF4-FFF2-40B4-BE49-F238E27FC236}">
                <a16:creationId xmlns:a16="http://schemas.microsoft.com/office/drawing/2014/main" id="{127A39F8-EC3F-4C13-B945-916C1DBA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7" y="1647777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14" name="Text Box 107">
            <a:extLst>
              <a:ext uri="{FF2B5EF4-FFF2-40B4-BE49-F238E27FC236}">
                <a16:creationId xmlns:a16="http://schemas.microsoft.com/office/drawing/2014/main" id="{B18EAAE8-9E4C-4BEA-B90C-A096154D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477" y="1647777"/>
            <a:ext cx="295274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8D8ADB9-E2FA-46C7-BE51-421019C280E2}"/>
              </a:ext>
            </a:extLst>
          </p:cNvPr>
          <p:cNvSpPr/>
          <p:nvPr/>
        </p:nvSpPr>
        <p:spPr>
          <a:xfrm>
            <a:off x="9980537" y="3903209"/>
            <a:ext cx="2126104" cy="25039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279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/>
              <a:t>Legend</a:t>
            </a:r>
          </a:p>
          <a:p>
            <a:r>
              <a:rPr lang="en-US" b="1" dirty="0"/>
              <a:t>Cache State: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odified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xclusive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hared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nvalid</a:t>
            </a:r>
          </a:p>
          <a:p>
            <a:r>
              <a:rPr lang="en-US" b="1" dirty="0"/>
              <a:t>  Allocate Tracker </a:t>
            </a:r>
          </a:p>
          <a:p>
            <a:r>
              <a:rPr lang="en-US" b="1" dirty="0"/>
              <a:t>  Deallocate Tracker </a:t>
            </a:r>
          </a:p>
        </p:txBody>
      </p:sp>
      <p:grpSp>
        <p:nvGrpSpPr>
          <p:cNvPr id="136" name="Group 71">
            <a:extLst>
              <a:ext uri="{FF2B5EF4-FFF2-40B4-BE49-F238E27FC236}">
                <a16:creationId xmlns:a16="http://schemas.microsoft.com/office/drawing/2014/main" id="{2062C20D-A241-488C-9648-0FD1C592D357}"/>
              </a:ext>
            </a:extLst>
          </p:cNvPr>
          <p:cNvGrpSpPr>
            <a:grpSpLocks/>
          </p:cNvGrpSpPr>
          <p:nvPr/>
        </p:nvGrpSpPr>
        <p:grpSpPr bwMode="auto">
          <a:xfrm>
            <a:off x="10031978" y="5772236"/>
            <a:ext cx="139700" cy="139700"/>
            <a:chOff x="3216" y="1536"/>
            <a:chExt cx="88" cy="88"/>
          </a:xfrm>
        </p:grpSpPr>
        <p:sp>
          <p:nvSpPr>
            <p:cNvPr id="137" name="Freeform 72">
              <a:extLst>
                <a:ext uri="{FF2B5EF4-FFF2-40B4-BE49-F238E27FC236}">
                  <a16:creationId xmlns:a16="http://schemas.microsoft.com/office/drawing/2014/main" id="{8F8BD88C-E290-461D-BE91-D7176C3EB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536"/>
              <a:ext cx="89" cy="89"/>
            </a:xfrm>
            <a:custGeom>
              <a:avLst/>
              <a:gdLst>
                <a:gd name="T0" fmla="*/ 2 w 393"/>
                <a:gd name="T1" fmla="*/ 0 h 394"/>
                <a:gd name="T2" fmla="*/ 5 w 393"/>
                <a:gd name="T3" fmla="*/ 2 h 394"/>
                <a:gd name="T4" fmla="*/ 2 w 393"/>
                <a:gd name="T5" fmla="*/ 5 h 394"/>
                <a:gd name="T6" fmla="*/ 0 w 393"/>
                <a:gd name="T7" fmla="*/ 2 h 394"/>
                <a:gd name="T8" fmla="*/ 2 w 393"/>
                <a:gd name="T9" fmla="*/ 0 h 394"/>
                <a:gd name="T10" fmla="*/ 2 w 393"/>
                <a:gd name="T11" fmla="*/ 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4"/>
                <a:gd name="T20" fmla="*/ 393 w 393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4">
                  <a:moveTo>
                    <a:pt x="196" y="0"/>
                  </a:moveTo>
                  <a:cubicBezTo>
                    <a:pt x="307" y="0"/>
                    <a:pt x="392" y="85"/>
                    <a:pt x="392" y="197"/>
                  </a:cubicBezTo>
                  <a:cubicBezTo>
                    <a:pt x="392" y="308"/>
                    <a:pt x="307" y="393"/>
                    <a:pt x="196" y="393"/>
                  </a:cubicBezTo>
                  <a:cubicBezTo>
                    <a:pt x="84" y="393"/>
                    <a:pt x="0" y="308"/>
                    <a:pt x="0" y="197"/>
                  </a:cubicBezTo>
                  <a:cubicBezTo>
                    <a:pt x="0" y="85"/>
                    <a:pt x="84" y="0"/>
                    <a:pt x="196" y="0"/>
                  </a:cubicBezTo>
                </a:path>
              </a:pathLst>
            </a:custGeom>
            <a:solidFill>
              <a:srgbClr val="00FF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73">
              <a:extLst>
                <a:ext uri="{FF2B5EF4-FFF2-40B4-BE49-F238E27FC236}">
                  <a16:creationId xmlns:a16="http://schemas.microsoft.com/office/drawing/2014/main" id="{D498E2AA-8413-4880-A069-7D959572A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582"/>
              <a:ext cx="8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74">
              <a:extLst>
                <a:ext uri="{FF2B5EF4-FFF2-40B4-BE49-F238E27FC236}">
                  <a16:creationId xmlns:a16="http://schemas.microsoft.com/office/drawing/2014/main" id="{68BD0980-0836-4BA3-BDD9-FE7FC0CFA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1" y="1536"/>
              <a:ext cx="1" cy="8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10">
            <a:extLst>
              <a:ext uri="{FF2B5EF4-FFF2-40B4-BE49-F238E27FC236}">
                <a16:creationId xmlns:a16="http://schemas.microsoft.com/office/drawing/2014/main" id="{883925C6-DDA7-45A1-8EC9-549AA8279439}"/>
              </a:ext>
            </a:extLst>
          </p:cNvPr>
          <p:cNvGrpSpPr>
            <a:grpSpLocks/>
          </p:cNvGrpSpPr>
          <p:nvPr/>
        </p:nvGrpSpPr>
        <p:grpSpPr bwMode="auto">
          <a:xfrm>
            <a:off x="10022826" y="6057802"/>
            <a:ext cx="139700" cy="139700"/>
            <a:chOff x="3216" y="2880"/>
            <a:chExt cx="88" cy="88"/>
          </a:xfrm>
        </p:grpSpPr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37F17CA9-D7F2-49C2-AE81-C6829413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80"/>
              <a:ext cx="89" cy="89"/>
            </a:xfrm>
            <a:custGeom>
              <a:avLst/>
              <a:gdLst>
                <a:gd name="T0" fmla="*/ 2 w 393"/>
                <a:gd name="T1" fmla="*/ 0 h 393"/>
                <a:gd name="T2" fmla="*/ 5 w 393"/>
                <a:gd name="T3" fmla="*/ 2 h 393"/>
                <a:gd name="T4" fmla="*/ 2 w 393"/>
                <a:gd name="T5" fmla="*/ 5 h 393"/>
                <a:gd name="T6" fmla="*/ 0 w 393"/>
                <a:gd name="T7" fmla="*/ 2 h 393"/>
                <a:gd name="T8" fmla="*/ 2 w 393"/>
                <a:gd name="T9" fmla="*/ 0 h 393"/>
                <a:gd name="T10" fmla="*/ 2 w 393"/>
                <a:gd name="T11" fmla="*/ 0 h 3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3"/>
                <a:gd name="T20" fmla="*/ 393 w 393"/>
                <a:gd name="T21" fmla="*/ 393 h 3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3">
                  <a:moveTo>
                    <a:pt x="196" y="0"/>
                  </a:moveTo>
                  <a:cubicBezTo>
                    <a:pt x="307" y="0"/>
                    <a:pt x="392" y="84"/>
                    <a:pt x="392" y="196"/>
                  </a:cubicBezTo>
                  <a:cubicBezTo>
                    <a:pt x="392" y="307"/>
                    <a:pt x="307" y="392"/>
                    <a:pt x="196" y="392"/>
                  </a:cubicBezTo>
                  <a:cubicBezTo>
                    <a:pt x="84" y="392"/>
                    <a:pt x="0" y="307"/>
                    <a:pt x="0" y="196"/>
                  </a:cubicBezTo>
                  <a:cubicBezTo>
                    <a:pt x="0" y="84"/>
                    <a:pt x="84" y="0"/>
                    <a:pt x="196" y="0"/>
                  </a:cubicBezTo>
                </a:path>
              </a:pathLst>
            </a:custGeom>
            <a:solidFill>
              <a:srgbClr val="FFCC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12">
              <a:extLst>
                <a:ext uri="{FF2B5EF4-FFF2-40B4-BE49-F238E27FC236}">
                  <a16:creationId xmlns:a16="http://schemas.microsoft.com/office/drawing/2014/main" id="{67030E9B-93F4-43B5-ACA9-16DDD321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9" y="2893"/>
              <a:ext cx="64" cy="6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13">
              <a:extLst>
                <a:ext uri="{FF2B5EF4-FFF2-40B4-BE49-F238E27FC236}">
                  <a16:creationId xmlns:a16="http://schemas.microsoft.com/office/drawing/2014/main" id="{6FF57CFC-D5DE-453D-B879-1F495BFDC2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9" y="2885"/>
              <a:ext cx="64" cy="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18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7795-EDF6-4E74-85C3-BC073DFAC74A}"/>
              </a:ext>
            </a:extLst>
          </p:cNvPr>
          <p:cNvSpPr txBox="1"/>
          <p:nvPr/>
        </p:nvSpPr>
        <p:spPr>
          <a:xfrm>
            <a:off x="3346739" y="4886162"/>
            <a:ext cx="80753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Rob Blankenship</a:t>
            </a:r>
            <a:endParaRPr lang="en-US" sz="2000" dirty="0"/>
          </a:p>
          <a:p>
            <a:pPr marL="344488" lvl="2" indent="-342900"/>
            <a:r>
              <a:rPr lang="en-US" sz="2000" dirty="0"/>
              <a:t>CXL Consortium™ Memory Working Group Member </a:t>
            </a:r>
          </a:p>
          <a:p>
            <a:pPr marL="344488" lvl="2" indent="-342900"/>
            <a:r>
              <a:rPr lang="en-US" sz="2000" dirty="0"/>
              <a:t>Processor Architect and Principal Engineer, Intel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F8F24-FE41-496E-A2F1-EAC37E4AEF5F}"/>
              </a:ext>
            </a:extLst>
          </p:cNvPr>
          <p:cNvSpPr/>
          <p:nvPr/>
        </p:nvSpPr>
        <p:spPr>
          <a:xfrm>
            <a:off x="3346739" y="1190050"/>
            <a:ext cx="88452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Kurt Lender</a:t>
            </a:r>
            <a:br>
              <a:rPr lang="en-US" sz="2000" dirty="0"/>
            </a:br>
            <a:r>
              <a:rPr lang="en-US" sz="2000" dirty="0"/>
              <a:t>CXL Consortium™ Marketing Working Group Co-Chair </a:t>
            </a:r>
          </a:p>
          <a:p>
            <a:r>
              <a:rPr lang="en-US" sz="2000" dirty="0"/>
              <a:t>Senior Ecosystem Enabling Manager, Data Center Group, Intel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8DBF3-DA0A-4C58-97EB-5B155BDDC936}"/>
              </a:ext>
            </a:extLst>
          </p:cNvPr>
          <p:cNvSpPr/>
          <p:nvPr/>
        </p:nvSpPr>
        <p:spPr>
          <a:xfrm>
            <a:off x="3346739" y="3038106"/>
            <a:ext cx="88452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2" indent="-342900"/>
            <a:r>
              <a:rPr lang="en-US" sz="2000" b="1" dirty="0"/>
              <a:t>Siamak Tavallaei</a:t>
            </a:r>
          </a:p>
          <a:p>
            <a:pPr marL="344488" lvl="2" indent="-342900"/>
            <a:r>
              <a:rPr lang="en-US" sz="2000" dirty="0"/>
              <a:t>CXL Consortium™ Technical Task Force Co-Chair</a:t>
            </a:r>
          </a:p>
          <a:p>
            <a:pPr marL="344488" lvl="2" indent="-342900"/>
            <a:r>
              <a:rPr lang="en-US" sz="2000" dirty="0"/>
              <a:t>Principal Architect, Microsoft Azure 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CC152AC-4E76-49E8-B914-9D42B6CA981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65"/>
          <a:stretch/>
        </p:blipFill>
        <p:spPr>
          <a:xfrm>
            <a:off x="1405805" y="1190050"/>
            <a:ext cx="1655064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63AF739-94A0-4BF6-921F-FF989EF49EE2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5"/>
          <a:stretch/>
        </p:blipFill>
        <p:spPr>
          <a:xfrm>
            <a:off x="1405805" y="4886162"/>
            <a:ext cx="1655064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65885E-212D-4811-8EEB-4E17DC839099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E5B2AA-8BE7-4F6E-ACF9-F284A432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Today’s Presenters 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FF9C6C7E-C7BC-4DA8-B8C9-F68E583EF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05" y="2926191"/>
            <a:ext cx="1655064" cy="1869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444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Placeholder 5">
            <a:extLst>
              <a:ext uri="{FF2B5EF4-FFF2-40B4-BE49-F238E27FC236}">
                <a16:creationId xmlns:a16="http://schemas.microsoft.com/office/drawing/2014/main" id="{956E04C8-E470-4967-B476-95D03C9DA2FE}"/>
              </a:ext>
            </a:extLst>
          </p:cNvPr>
          <p:cNvSpPr txBox="1">
            <a:spLocks/>
          </p:cNvSpPr>
          <p:nvPr/>
        </p:nvSpPr>
        <p:spPr>
          <a:xfrm>
            <a:off x="5726115" y="1738565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Read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789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Diagram to show message flows in time</a:t>
            </a:r>
          </a:p>
          <a:p>
            <a:pPr marL="688975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X-axis: Agents</a:t>
            </a:r>
          </a:p>
          <a:p>
            <a:pPr marL="688975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Y-axis: Time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577BF1F-02E3-4C76-86DC-6DCD9169030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82" name="Date Placeholder 3">
            <a:extLst>
              <a:ext uri="{FF2B5EF4-FFF2-40B4-BE49-F238E27FC236}">
                <a16:creationId xmlns:a16="http://schemas.microsoft.com/office/drawing/2014/main" id="{CD5B2D5D-9A0A-4B59-BEA6-A7EAACA8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A170F-8E05-4E2A-A7FF-17C3E33BF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BB38FE9-21D0-4A0F-B02B-21A95F44653E}"/>
              </a:ext>
            </a:extLst>
          </p:cNvPr>
          <p:cNvGrpSpPr/>
          <p:nvPr/>
        </p:nvGrpSpPr>
        <p:grpSpPr>
          <a:xfrm>
            <a:off x="5882326" y="1976192"/>
            <a:ext cx="6125554" cy="4334071"/>
            <a:chOff x="3462779" y="1828800"/>
            <a:chExt cx="8554528" cy="3735387"/>
          </a:xfrm>
        </p:grpSpPr>
        <p:sp>
          <p:nvSpPr>
            <p:cNvPr id="85" name="Line 13">
              <a:extLst>
                <a:ext uri="{FF2B5EF4-FFF2-40B4-BE49-F238E27FC236}">
                  <a16:creationId xmlns:a16="http://schemas.microsoft.com/office/drawing/2014/main" id="{83BEBCD9-E7DD-4E20-A066-AA413F100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4">
              <a:extLst>
                <a:ext uri="{FF2B5EF4-FFF2-40B4-BE49-F238E27FC236}">
                  <a16:creationId xmlns:a16="http://schemas.microsoft.com/office/drawing/2014/main" id="{DF44CE80-D4A2-453A-B1B2-5B37A3F1E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5">
              <a:extLst>
                <a:ext uri="{FF2B5EF4-FFF2-40B4-BE49-F238E27FC236}">
                  <a16:creationId xmlns:a16="http://schemas.microsoft.com/office/drawing/2014/main" id="{6F35964E-9A9C-4480-891F-89E753036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6">
              <a:extLst>
                <a:ext uri="{FF2B5EF4-FFF2-40B4-BE49-F238E27FC236}">
                  <a16:creationId xmlns:a16="http://schemas.microsoft.com/office/drawing/2014/main" id="{86081C64-CC81-4656-9597-2551D6116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38">
              <a:extLst>
                <a:ext uri="{FF2B5EF4-FFF2-40B4-BE49-F238E27FC236}">
                  <a16:creationId xmlns:a16="http://schemas.microsoft.com/office/drawing/2014/main" id="{711B855C-05A9-459D-8A0B-E95A28D62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39">
              <a:extLst>
                <a:ext uri="{FF2B5EF4-FFF2-40B4-BE49-F238E27FC236}">
                  <a16:creationId xmlns:a16="http://schemas.microsoft.com/office/drawing/2014/main" id="{E1E626F0-BF99-4868-AB0A-8A151E690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40">
              <a:extLst>
                <a:ext uri="{FF2B5EF4-FFF2-40B4-BE49-F238E27FC236}">
                  <a16:creationId xmlns:a16="http://schemas.microsoft.com/office/drawing/2014/main" id="{1B616ED1-3974-4445-B6D2-AE9805289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EF5352F3-A9DE-4504-8238-E45C65C1B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" name="Line 11">
            <a:extLst>
              <a:ext uri="{FF2B5EF4-FFF2-40B4-BE49-F238E27FC236}">
                <a16:creationId xmlns:a16="http://schemas.microsoft.com/office/drawing/2014/main" id="{EE6D32B3-6903-47D9-BB13-3AE7055124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3927" y="2605039"/>
            <a:ext cx="1828800" cy="457200"/>
          </a:xfrm>
          <a:prstGeom prst="line">
            <a:avLst/>
          </a:prstGeom>
          <a:noFill/>
          <a:ln w="28440">
            <a:solidFill>
              <a:srgbClr val="FFA893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2E07A9AA-3602-4526-977E-3D4C3A058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5157" y="2065717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Tahoma" pitchFamily="34" charset="0"/>
              </a:rPr>
              <a:t>Controller</a:t>
            </a:r>
          </a:p>
        </p:txBody>
      </p:sp>
      <p:sp>
        <p:nvSpPr>
          <p:cNvPr id="95" name="Line 25">
            <a:extLst>
              <a:ext uri="{FF2B5EF4-FFF2-40B4-BE49-F238E27FC236}">
                <a16:creationId xmlns:a16="http://schemas.microsoft.com/office/drawing/2014/main" id="{0FE84E4D-7CDD-4895-8CC9-0EA961574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8927" y="1773189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Text Box 26">
            <a:extLst>
              <a:ext uri="{FF2B5EF4-FFF2-40B4-BE49-F238E27FC236}">
                <a16:creationId xmlns:a16="http://schemas.microsoft.com/office/drawing/2014/main" id="{E5FE21E6-6C5B-43BA-B929-E854FD0E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983" y="781882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7" name="Line 30">
            <a:extLst>
              <a:ext uri="{FF2B5EF4-FFF2-40B4-BE49-F238E27FC236}">
                <a16:creationId xmlns:a16="http://schemas.microsoft.com/office/drawing/2014/main" id="{04204A32-D0C2-45AF-A7C7-3638DE2F2C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23290" y="1773189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Text Box 31">
            <a:extLst>
              <a:ext uri="{FF2B5EF4-FFF2-40B4-BE49-F238E27FC236}">
                <a16:creationId xmlns:a16="http://schemas.microsoft.com/office/drawing/2014/main" id="{CC16BBA5-5725-426A-A004-49960E4EA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7256" y="823943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99" name="Line 35">
            <a:extLst>
              <a:ext uri="{FF2B5EF4-FFF2-40B4-BE49-F238E27FC236}">
                <a16:creationId xmlns:a16="http://schemas.microsoft.com/office/drawing/2014/main" id="{C1BD4820-692F-4BFC-B0E0-A9564202BE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8290" y="1773189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Text Box 36">
            <a:extLst>
              <a:ext uri="{FF2B5EF4-FFF2-40B4-BE49-F238E27FC236}">
                <a16:creationId xmlns:a16="http://schemas.microsoft.com/office/drawing/2014/main" id="{C629E417-0D50-4389-8FEE-D9E0BC38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173" y="1229395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1" name="Line 37">
            <a:extLst>
              <a:ext uri="{FF2B5EF4-FFF2-40B4-BE49-F238E27FC236}">
                <a16:creationId xmlns:a16="http://schemas.microsoft.com/office/drawing/2014/main" id="{9AC156C1-7A25-4E99-BEFC-0509D623F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7127" y="2839989"/>
            <a:ext cx="1588" cy="3657600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2" name="Group 71">
            <a:extLst>
              <a:ext uri="{FF2B5EF4-FFF2-40B4-BE49-F238E27FC236}">
                <a16:creationId xmlns:a16="http://schemas.microsoft.com/office/drawing/2014/main" id="{91D24BAD-FDAE-4BE7-B870-A88CB6020D98}"/>
              </a:ext>
            </a:extLst>
          </p:cNvPr>
          <p:cNvGrpSpPr>
            <a:grpSpLocks/>
          </p:cNvGrpSpPr>
          <p:nvPr/>
        </p:nvGrpSpPr>
        <p:grpSpPr bwMode="auto">
          <a:xfrm>
            <a:off x="6562727" y="1919239"/>
            <a:ext cx="139700" cy="139700"/>
            <a:chOff x="3216" y="1536"/>
            <a:chExt cx="88" cy="88"/>
          </a:xfrm>
        </p:grpSpPr>
        <p:sp>
          <p:nvSpPr>
            <p:cNvPr id="103" name="Freeform 72">
              <a:extLst>
                <a:ext uri="{FF2B5EF4-FFF2-40B4-BE49-F238E27FC236}">
                  <a16:creationId xmlns:a16="http://schemas.microsoft.com/office/drawing/2014/main" id="{56DC1087-B251-4FFC-8032-3893413CD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536"/>
              <a:ext cx="89" cy="89"/>
            </a:xfrm>
            <a:custGeom>
              <a:avLst/>
              <a:gdLst>
                <a:gd name="T0" fmla="*/ 2 w 393"/>
                <a:gd name="T1" fmla="*/ 0 h 394"/>
                <a:gd name="T2" fmla="*/ 5 w 393"/>
                <a:gd name="T3" fmla="*/ 2 h 394"/>
                <a:gd name="T4" fmla="*/ 2 w 393"/>
                <a:gd name="T5" fmla="*/ 5 h 394"/>
                <a:gd name="T6" fmla="*/ 0 w 393"/>
                <a:gd name="T7" fmla="*/ 2 h 394"/>
                <a:gd name="T8" fmla="*/ 2 w 393"/>
                <a:gd name="T9" fmla="*/ 0 h 394"/>
                <a:gd name="T10" fmla="*/ 2 w 393"/>
                <a:gd name="T11" fmla="*/ 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4"/>
                <a:gd name="T20" fmla="*/ 393 w 393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4">
                  <a:moveTo>
                    <a:pt x="196" y="0"/>
                  </a:moveTo>
                  <a:cubicBezTo>
                    <a:pt x="307" y="0"/>
                    <a:pt x="392" y="85"/>
                    <a:pt x="392" y="197"/>
                  </a:cubicBezTo>
                  <a:cubicBezTo>
                    <a:pt x="392" y="308"/>
                    <a:pt x="307" y="393"/>
                    <a:pt x="196" y="393"/>
                  </a:cubicBezTo>
                  <a:cubicBezTo>
                    <a:pt x="84" y="393"/>
                    <a:pt x="0" y="308"/>
                    <a:pt x="0" y="197"/>
                  </a:cubicBezTo>
                  <a:cubicBezTo>
                    <a:pt x="0" y="85"/>
                    <a:pt x="84" y="0"/>
                    <a:pt x="196" y="0"/>
                  </a:cubicBezTo>
                </a:path>
              </a:pathLst>
            </a:custGeom>
            <a:solidFill>
              <a:srgbClr val="00FF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73">
              <a:extLst>
                <a:ext uri="{FF2B5EF4-FFF2-40B4-BE49-F238E27FC236}">
                  <a16:creationId xmlns:a16="http://schemas.microsoft.com/office/drawing/2014/main" id="{15FF84D3-5779-40CA-ABF0-B28A8449E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582"/>
              <a:ext cx="8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74">
              <a:extLst>
                <a:ext uri="{FF2B5EF4-FFF2-40B4-BE49-F238E27FC236}">
                  <a16:creationId xmlns:a16="http://schemas.microsoft.com/office/drawing/2014/main" id="{64024292-F74E-4F29-ABDA-AABFA5BB8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1" y="1536"/>
              <a:ext cx="1" cy="8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" name="Text Box 75">
            <a:extLst>
              <a:ext uri="{FF2B5EF4-FFF2-40B4-BE49-F238E27FC236}">
                <a16:creationId xmlns:a16="http://schemas.microsoft.com/office/drawing/2014/main" id="{8813D612-F58D-4005-8F3A-8140CC890C26}"/>
              </a:ext>
            </a:extLst>
          </p:cNvPr>
          <p:cNvSpPr txBox="1">
            <a:spLocks noChangeArrowheads="1"/>
          </p:cNvSpPr>
          <p:nvPr/>
        </p:nvSpPr>
        <p:spPr bwMode="auto">
          <a:xfrm rot="-666212">
            <a:off x="8851332" y="2585753"/>
            <a:ext cx="953959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 err="1">
                <a:solidFill>
                  <a:srgbClr val="FF8585"/>
                </a:solidFill>
                <a:latin typeface="Tahoma" pitchFamily="34" charset="0"/>
              </a:rPr>
              <a:t>SnpData</a:t>
            </a:r>
            <a:endParaRPr lang="en-GB" sz="1400" b="1" dirty="0">
              <a:solidFill>
                <a:srgbClr val="FF8585"/>
              </a:solidFill>
              <a:latin typeface="Tahoma" pitchFamily="34" charset="0"/>
            </a:endParaRPr>
          </a:p>
        </p:txBody>
      </p:sp>
      <p:sp>
        <p:nvSpPr>
          <p:cNvPr id="107" name="Line 76">
            <a:extLst>
              <a:ext uri="{FF2B5EF4-FFF2-40B4-BE49-F238E27FC236}">
                <a16:creationId xmlns:a16="http://schemas.microsoft.com/office/drawing/2014/main" id="{B06F7717-8110-48B0-8C65-5DAA4E118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8927" y="1995439"/>
            <a:ext cx="3810000" cy="609600"/>
          </a:xfrm>
          <a:prstGeom prst="line">
            <a:avLst/>
          </a:prstGeom>
          <a:noFill/>
          <a:ln w="28440">
            <a:solidFill>
              <a:srgbClr val="FFA893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8" name="Text Box 78">
            <a:extLst>
              <a:ext uri="{FF2B5EF4-FFF2-40B4-BE49-F238E27FC236}">
                <a16:creationId xmlns:a16="http://schemas.microsoft.com/office/drawing/2014/main" id="{FD667469-BA7C-409D-BE22-40B397E1B698}"/>
              </a:ext>
            </a:extLst>
          </p:cNvPr>
          <p:cNvSpPr txBox="1">
            <a:spLocks noChangeArrowheads="1"/>
          </p:cNvSpPr>
          <p:nvPr/>
        </p:nvSpPr>
        <p:spPr bwMode="auto">
          <a:xfrm rot="541658">
            <a:off x="7261560" y="1933262"/>
            <a:ext cx="1062963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 err="1">
                <a:solidFill>
                  <a:srgbClr val="FF8585"/>
                </a:solidFill>
                <a:latin typeface="Tahoma" pitchFamily="34" charset="0"/>
              </a:rPr>
              <a:t>RdShared</a:t>
            </a:r>
            <a:endParaRPr lang="en-GB" sz="1000" b="1" dirty="0">
              <a:solidFill>
                <a:srgbClr val="FF8585"/>
              </a:solidFill>
              <a:latin typeface="Tahoma" pitchFamily="34" charset="0"/>
            </a:endParaRPr>
          </a:p>
        </p:txBody>
      </p:sp>
      <p:sp>
        <p:nvSpPr>
          <p:cNvPr id="109" name="Text Box 86">
            <a:extLst>
              <a:ext uri="{FF2B5EF4-FFF2-40B4-BE49-F238E27FC236}">
                <a16:creationId xmlns:a16="http://schemas.microsoft.com/office/drawing/2014/main" id="{2D8397EA-3474-4C42-AAFC-6A243B58DBA6}"/>
              </a:ext>
            </a:extLst>
          </p:cNvPr>
          <p:cNvSpPr txBox="1">
            <a:spLocks noChangeArrowheads="1"/>
          </p:cNvSpPr>
          <p:nvPr/>
        </p:nvSpPr>
        <p:spPr bwMode="auto">
          <a:xfrm rot="1495117">
            <a:off x="10385180" y="2577483"/>
            <a:ext cx="921276" cy="27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algn="r">
              <a:spcBef>
                <a:spcPts val="20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dirty="0" err="1">
                <a:solidFill>
                  <a:schemeClr val="accent1"/>
                </a:solidFill>
                <a:latin typeface="Tahoma" pitchFamily="34" charset="0"/>
              </a:rPr>
              <a:t>MemRd</a:t>
            </a:r>
            <a:endParaRPr lang="en-GB" sz="1200" b="1" dirty="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110" name="Line 87">
            <a:extLst>
              <a:ext uri="{FF2B5EF4-FFF2-40B4-BE49-F238E27FC236}">
                <a16:creationId xmlns:a16="http://schemas.microsoft.com/office/drawing/2014/main" id="{4B875DEE-87C5-4FD6-87FE-7A993F44DB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60040" y="3049539"/>
            <a:ext cx="827087" cy="330200"/>
          </a:xfrm>
          <a:prstGeom prst="line">
            <a:avLst/>
          </a:prstGeom>
          <a:noFill/>
          <a:ln w="19080">
            <a:solidFill>
              <a:schemeClr val="accent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" name="Text Box 88">
            <a:extLst>
              <a:ext uri="{FF2B5EF4-FFF2-40B4-BE49-F238E27FC236}">
                <a16:creationId xmlns:a16="http://schemas.microsoft.com/office/drawing/2014/main" id="{85C643F0-D704-4D94-A12E-BA4BA626136A}"/>
              </a:ext>
            </a:extLst>
          </p:cNvPr>
          <p:cNvSpPr txBox="1">
            <a:spLocks noChangeArrowheads="1"/>
          </p:cNvSpPr>
          <p:nvPr/>
        </p:nvSpPr>
        <p:spPr bwMode="auto">
          <a:xfrm rot="20216785">
            <a:off x="10677527" y="3178063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>
              <a:spcBef>
                <a:spcPts val="20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>
                <a:solidFill>
                  <a:schemeClr val="accent1"/>
                </a:solidFill>
                <a:latin typeface="Tahoma" pitchFamily="34" charset="0"/>
              </a:rPr>
              <a:t>DATA</a:t>
            </a:r>
          </a:p>
        </p:txBody>
      </p:sp>
      <p:sp>
        <p:nvSpPr>
          <p:cNvPr id="112" name="Line 89">
            <a:extLst>
              <a:ext uri="{FF2B5EF4-FFF2-40B4-BE49-F238E27FC236}">
                <a16:creationId xmlns:a16="http://schemas.microsoft.com/office/drawing/2014/main" id="{6CC14097-1DC0-4F56-A365-DBBACE657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8927" y="2681239"/>
            <a:ext cx="838200" cy="381000"/>
          </a:xfrm>
          <a:prstGeom prst="line">
            <a:avLst/>
          </a:prstGeom>
          <a:noFill/>
          <a:ln w="1908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" name="Text Box 106">
            <a:extLst>
              <a:ext uri="{FF2B5EF4-FFF2-40B4-BE49-F238E27FC236}">
                <a16:creationId xmlns:a16="http://schemas.microsoft.com/office/drawing/2014/main" id="{127A39F8-EC3F-4C13-B945-916C1DBA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7" y="1647777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14" name="Text Box 107">
            <a:extLst>
              <a:ext uri="{FF2B5EF4-FFF2-40B4-BE49-F238E27FC236}">
                <a16:creationId xmlns:a16="http://schemas.microsoft.com/office/drawing/2014/main" id="{B18EAAE8-9E4C-4BEA-B90C-A096154D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477" y="1647777"/>
            <a:ext cx="295274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E</a:t>
            </a:r>
          </a:p>
        </p:txBody>
      </p:sp>
      <p:sp>
        <p:nvSpPr>
          <p:cNvPr id="115" name="Text Box 109">
            <a:extLst>
              <a:ext uri="{FF2B5EF4-FFF2-40B4-BE49-F238E27FC236}">
                <a16:creationId xmlns:a16="http://schemas.microsoft.com/office/drawing/2014/main" id="{5B8CF267-34F2-46AC-B7F2-E58F1184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6" y="3568643"/>
            <a:ext cx="76200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I </a:t>
            </a:r>
            <a:r>
              <a:rPr lang="en-GB" sz="1400" b="1" dirty="0">
                <a:solidFill>
                  <a:srgbClr val="F51D32"/>
                </a:solidFill>
                <a:latin typeface="Wingdings" pitchFamily="2" charset="2"/>
              </a:rPr>
              <a:t></a:t>
            </a:r>
            <a:r>
              <a:rPr lang="en-GB" sz="1400" b="1" dirty="0">
                <a:solidFill>
                  <a:srgbClr val="F51D32"/>
                </a:solidFill>
                <a:latin typeface="Calibri" pitchFamily="34" charset="0"/>
              </a:rPr>
              <a:t> </a:t>
            </a:r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S</a:t>
            </a:r>
            <a:endParaRPr lang="en-US" sz="1400" b="1" dirty="0">
              <a:solidFill>
                <a:srgbClr val="F51D32"/>
              </a:solidFill>
              <a:latin typeface="Tahoma" pitchFamily="34" charset="0"/>
            </a:endParaRPr>
          </a:p>
        </p:txBody>
      </p:sp>
      <p:sp>
        <p:nvSpPr>
          <p:cNvPr id="116" name="Line 64">
            <a:extLst>
              <a:ext uri="{FF2B5EF4-FFF2-40B4-BE49-F238E27FC236}">
                <a16:creationId xmlns:a16="http://schemas.microsoft.com/office/drawing/2014/main" id="{51FBB3C0-CB69-45DF-89EE-81D7E96A5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7846" y="3103182"/>
            <a:ext cx="1870075" cy="327025"/>
          </a:xfrm>
          <a:prstGeom prst="line">
            <a:avLst/>
          </a:prstGeom>
          <a:noFill/>
          <a:ln w="28440">
            <a:solidFill>
              <a:srgbClr val="FFA893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58">
            <a:extLst>
              <a:ext uri="{FF2B5EF4-FFF2-40B4-BE49-F238E27FC236}">
                <a16:creationId xmlns:a16="http://schemas.microsoft.com/office/drawing/2014/main" id="{D3B28902-FB1F-4FC3-9356-875FFDC4C805}"/>
              </a:ext>
            </a:extLst>
          </p:cNvPr>
          <p:cNvSpPr txBox="1">
            <a:spLocks noChangeArrowheads="1"/>
          </p:cNvSpPr>
          <p:nvPr/>
        </p:nvSpPr>
        <p:spPr bwMode="auto">
          <a:xfrm rot="534912">
            <a:off x="9043011" y="3012925"/>
            <a:ext cx="1127083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 err="1">
                <a:solidFill>
                  <a:srgbClr val="FF8585"/>
                </a:solidFill>
                <a:latin typeface="Tahoma" pitchFamily="34" charset="0"/>
              </a:rPr>
              <a:t>RspSHitSE</a:t>
            </a:r>
            <a:endParaRPr lang="en-GB" sz="1400" b="1" dirty="0">
              <a:solidFill>
                <a:srgbClr val="FF8585"/>
              </a:solidFill>
              <a:latin typeface="Tahoma" pitchFamily="34" charset="0"/>
            </a:endParaRPr>
          </a:p>
        </p:txBody>
      </p:sp>
      <p:sp>
        <p:nvSpPr>
          <p:cNvPr id="118" name="Line 64">
            <a:extLst>
              <a:ext uri="{FF2B5EF4-FFF2-40B4-BE49-F238E27FC236}">
                <a16:creationId xmlns:a16="http://schemas.microsoft.com/office/drawing/2014/main" id="{A482A4FF-A2F9-4C24-A109-54995657F9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4013" y="3562393"/>
            <a:ext cx="3722688" cy="644160"/>
          </a:xfrm>
          <a:prstGeom prst="line">
            <a:avLst/>
          </a:prstGeom>
          <a:noFill/>
          <a:ln w="28440">
            <a:solidFill>
              <a:srgbClr val="FFA893"/>
            </a:solidFill>
            <a:prstDash val="solid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9" name="Text Box 58">
            <a:extLst>
              <a:ext uri="{FF2B5EF4-FFF2-40B4-BE49-F238E27FC236}">
                <a16:creationId xmlns:a16="http://schemas.microsoft.com/office/drawing/2014/main" id="{8A07F18C-D300-40E4-A855-119220E45236}"/>
              </a:ext>
            </a:extLst>
          </p:cNvPr>
          <p:cNvSpPr txBox="1">
            <a:spLocks noChangeArrowheads="1"/>
          </p:cNvSpPr>
          <p:nvPr/>
        </p:nvSpPr>
        <p:spPr bwMode="auto">
          <a:xfrm rot="21036039">
            <a:off x="6889622" y="3839142"/>
            <a:ext cx="612519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Data</a:t>
            </a:r>
          </a:p>
        </p:txBody>
      </p:sp>
      <p:grpSp>
        <p:nvGrpSpPr>
          <p:cNvPr id="120" name="Group 71">
            <a:extLst>
              <a:ext uri="{FF2B5EF4-FFF2-40B4-BE49-F238E27FC236}">
                <a16:creationId xmlns:a16="http://schemas.microsoft.com/office/drawing/2014/main" id="{C3B46183-FB08-4C67-926A-D68D65EDCF96}"/>
              </a:ext>
            </a:extLst>
          </p:cNvPr>
          <p:cNvGrpSpPr>
            <a:grpSpLocks/>
          </p:cNvGrpSpPr>
          <p:nvPr/>
        </p:nvGrpSpPr>
        <p:grpSpPr bwMode="auto">
          <a:xfrm>
            <a:off x="10372727" y="2528839"/>
            <a:ext cx="139700" cy="139700"/>
            <a:chOff x="3216" y="1536"/>
            <a:chExt cx="88" cy="88"/>
          </a:xfrm>
        </p:grpSpPr>
        <p:sp>
          <p:nvSpPr>
            <p:cNvPr id="121" name="Freeform 72">
              <a:extLst>
                <a:ext uri="{FF2B5EF4-FFF2-40B4-BE49-F238E27FC236}">
                  <a16:creationId xmlns:a16="http://schemas.microsoft.com/office/drawing/2014/main" id="{F5534A5D-732F-4171-B817-2497BDC53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536"/>
              <a:ext cx="89" cy="89"/>
            </a:xfrm>
            <a:custGeom>
              <a:avLst/>
              <a:gdLst>
                <a:gd name="T0" fmla="*/ 2 w 393"/>
                <a:gd name="T1" fmla="*/ 0 h 394"/>
                <a:gd name="T2" fmla="*/ 5 w 393"/>
                <a:gd name="T3" fmla="*/ 2 h 394"/>
                <a:gd name="T4" fmla="*/ 2 w 393"/>
                <a:gd name="T5" fmla="*/ 5 h 394"/>
                <a:gd name="T6" fmla="*/ 0 w 393"/>
                <a:gd name="T7" fmla="*/ 2 h 394"/>
                <a:gd name="T8" fmla="*/ 2 w 393"/>
                <a:gd name="T9" fmla="*/ 0 h 394"/>
                <a:gd name="T10" fmla="*/ 2 w 393"/>
                <a:gd name="T11" fmla="*/ 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4"/>
                <a:gd name="T20" fmla="*/ 393 w 393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4">
                  <a:moveTo>
                    <a:pt x="196" y="0"/>
                  </a:moveTo>
                  <a:cubicBezTo>
                    <a:pt x="307" y="0"/>
                    <a:pt x="392" y="85"/>
                    <a:pt x="392" y="197"/>
                  </a:cubicBezTo>
                  <a:cubicBezTo>
                    <a:pt x="392" y="308"/>
                    <a:pt x="307" y="393"/>
                    <a:pt x="196" y="393"/>
                  </a:cubicBezTo>
                  <a:cubicBezTo>
                    <a:pt x="84" y="393"/>
                    <a:pt x="0" y="308"/>
                    <a:pt x="0" y="197"/>
                  </a:cubicBezTo>
                  <a:cubicBezTo>
                    <a:pt x="0" y="85"/>
                    <a:pt x="84" y="0"/>
                    <a:pt x="196" y="0"/>
                  </a:cubicBezTo>
                </a:path>
              </a:pathLst>
            </a:custGeom>
            <a:solidFill>
              <a:srgbClr val="00FF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73">
              <a:extLst>
                <a:ext uri="{FF2B5EF4-FFF2-40B4-BE49-F238E27FC236}">
                  <a16:creationId xmlns:a16="http://schemas.microsoft.com/office/drawing/2014/main" id="{20761034-21E8-4986-AD80-F1C289750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582"/>
              <a:ext cx="8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74">
              <a:extLst>
                <a:ext uri="{FF2B5EF4-FFF2-40B4-BE49-F238E27FC236}">
                  <a16:creationId xmlns:a16="http://schemas.microsoft.com/office/drawing/2014/main" id="{01142BA2-B9E2-4CAA-80F9-1964568C8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1" y="1536"/>
              <a:ext cx="1" cy="8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Text Box 109">
            <a:extLst>
              <a:ext uri="{FF2B5EF4-FFF2-40B4-BE49-F238E27FC236}">
                <a16:creationId xmlns:a16="http://schemas.microsoft.com/office/drawing/2014/main" id="{77FCCE59-1D83-4D5B-9DA5-A51EAE788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643" y="2917874"/>
            <a:ext cx="685800" cy="3079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dirty="0">
                <a:solidFill>
                  <a:srgbClr val="00B0F0"/>
                </a:solidFill>
                <a:latin typeface="Tahoma" pitchFamily="34" charset="0"/>
              </a:rPr>
              <a:t>E </a:t>
            </a:r>
            <a:r>
              <a:rPr lang="en-GB" sz="1400" b="1" dirty="0">
                <a:solidFill>
                  <a:srgbClr val="00B0F0"/>
                </a:solidFill>
                <a:latin typeface="Wingdings" pitchFamily="2" charset="2"/>
              </a:rPr>
              <a:t></a:t>
            </a:r>
            <a:r>
              <a:rPr lang="en-GB" sz="1400" b="1" dirty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GB" sz="1400" b="1" dirty="0">
                <a:solidFill>
                  <a:srgbClr val="00B0F0"/>
                </a:solidFill>
                <a:latin typeface="Tahoma" pitchFamily="34" charset="0"/>
              </a:rPr>
              <a:t>S</a:t>
            </a:r>
            <a:endParaRPr lang="en-US" sz="1400" b="1" dirty="0">
              <a:solidFill>
                <a:srgbClr val="00B0F0"/>
              </a:solidFill>
              <a:latin typeface="Tahoma" pitchFamily="34" charset="0"/>
            </a:endParaRPr>
          </a:p>
        </p:txBody>
      </p:sp>
      <p:grpSp>
        <p:nvGrpSpPr>
          <p:cNvPr id="125" name="Group 110">
            <a:extLst>
              <a:ext uri="{FF2B5EF4-FFF2-40B4-BE49-F238E27FC236}">
                <a16:creationId xmlns:a16="http://schemas.microsoft.com/office/drawing/2014/main" id="{1429349F-95CE-4153-8F3E-0EACA63DA69C}"/>
              </a:ext>
            </a:extLst>
          </p:cNvPr>
          <p:cNvGrpSpPr>
            <a:grpSpLocks/>
          </p:cNvGrpSpPr>
          <p:nvPr/>
        </p:nvGrpSpPr>
        <p:grpSpPr bwMode="auto">
          <a:xfrm>
            <a:off x="10372727" y="3425866"/>
            <a:ext cx="139700" cy="139700"/>
            <a:chOff x="3216" y="2880"/>
            <a:chExt cx="88" cy="88"/>
          </a:xfrm>
        </p:grpSpPr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F1E35DB3-B8CE-4631-B4E9-662EF1FBD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80"/>
              <a:ext cx="89" cy="89"/>
            </a:xfrm>
            <a:custGeom>
              <a:avLst/>
              <a:gdLst>
                <a:gd name="T0" fmla="*/ 2 w 393"/>
                <a:gd name="T1" fmla="*/ 0 h 393"/>
                <a:gd name="T2" fmla="*/ 5 w 393"/>
                <a:gd name="T3" fmla="*/ 2 h 393"/>
                <a:gd name="T4" fmla="*/ 2 w 393"/>
                <a:gd name="T5" fmla="*/ 5 h 393"/>
                <a:gd name="T6" fmla="*/ 0 w 393"/>
                <a:gd name="T7" fmla="*/ 2 h 393"/>
                <a:gd name="T8" fmla="*/ 2 w 393"/>
                <a:gd name="T9" fmla="*/ 0 h 393"/>
                <a:gd name="T10" fmla="*/ 2 w 393"/>
                <a:gd name="T11" fmla="*/ 0 h 3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3"/>
                <a:gd name="T20" fmla="*/ 393 w 393"/>
                <a:gd name="T21" fmla="*/ 393 h 3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3">
                  <a:moveTo>
                    <a:pt x="196" y="0"/>
                  </a:moveTo>
                  <a:cubicBezTo>
                    <a:pt x="307" y="0"/>
                    <a:pt x="392" y="84"/>
                    <a:pt x="392" y="196"/>
                  </a:cubicBezTo>
                  <a:cubicBezTo>
                    <a:pt x="392" y="307"/>
                    <a:pt x="307" y="392"/>
                    <a:pt x="196" y="392"/>
                  </a:cubicBezTo>
                  <a:cubicBezTo>
                    <a:pt x="84" y="392"/>
                    <a:pt x="0" y="307"/>
                    <a:pt x="0" y="196"/>
                  </a:cubicBezTo>
                  <a:cubicBezTo>
                    <a:pt x="0" y="84"/>
                    <a:pt x="84" y="0"/>
                    <a:pt x="196" y="0"/>
                  </a:cubicBezTo>
                </a:path>
              </a:pathLst>
            </a:custGeom>
            <a:solidFill>
              <a:srgbClr val="FFCC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112">
              <a:extLst>
                <a:ext uri="{FF2B5EF4-FFF2-40B4-BE49-F238E27FC236}">
                  <a16:creationId xmlns:a16="http://schemas.microsoft.com/office/drawing/2014/main" id="{19CA44A6-C81D-4ECA-9BB5-696ADCEBC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9" y="2893"/>
              <a:ext cx="64" cy="6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13">
              <a:extLst>
                <a:ext uri="{FF2B5EF4-FFF2-40B4-BE49-F238E27FC236}">
                  <a16:creationId xmlns:a16="http://schemas.microsoft.com/office/drawing/2014/main" id="{734486DB-4910-45BD-A23D-A190ACE0FB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9" y="2885"/>
              <a:ext cx="64" cy="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" name="Line 64">
            <a:extLst>
              <a:ext uri="{FF2B5EF4-FFF2-40B4-BE49-F238E27FC236}">
                <a16:creationId xmlns:a16="http://schemas.microsoft.com/office/drawing/2014/main" id="{765F62D4-2E21-4F90-828F-CF50A4F15D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48453" y="3478255"/>
            <a:ext cx="3798185" cy="275552"/>
          </a:xfrm>
          <a:prstGeom prst="line">
            <a:avLst/>
          </a:prstGeom>
          <a:noFill/>
          <a:ln w="28440">
            <a:solidFill>
              <a:srgbClr val="FFA893"/>
            </a:solidFill>
            <a:prstDash val="solid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30" name="Text Box 58">
            <a:extLst>
              <a:ext uri="{FF2B5EF4-FFF2-40B4-BE49-F238E27FC236}">
                <a16:creationId xmlns:a16="http://schemas.microsoft.com/office/drawing/2014/main" id="{5666388B-E20E-43EC-AB0F-2D99237B83B6}"/>
              </a:ext>
            </a:extLst>
          </p:cNvPr>
          <p:cNvSpPr txBox="1">
            <a:spLocks noChangeArrowheads="1"/>
          </p:cNvSpPr>
          <p:nvPr/>
        </p:nvSpPr>
        <p:spPr bwMode="auto">
          <a:xfrm rot="21313042">
            <a:off x="7258311" y="3377906"/>
            <a:ext cx="647785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GO-S</a:t>
            </a:r>
          </a:p>
        </p:txBody>
      </p:sp>
      <p:grpSp>
        <p:nvGrpSpPr>
          <p:cNvPr id="131" name="Group 110">
            <a:extLst>
              <a:ext uri="{FF2B5EF4-FFF2-40B4-BE49-F238E27FC236}">
                <a16:creationId xmlns:a16="http://schemas.microsoft.com/office/drawing/2014/main" id="{176869AE-F5C2-494C-9C3F-6DE309317588}"/>
              </a:ext>
            </a:extLst>
          </p:cNvPr>
          <p:cNvGrpSpPr>
            <a:grpSpLocks/>
          </p:cNvGrpSpPr>
          <p:nvPr/>
        </p:nvGrpSpPr>
        <p:grpSpPr bwMode="auto">
          <a:xfrm>
            <a:off x="6592416" y="4136704"/>
            <a:ext cx="139700" cy="139700"/>
            <a:chOff x="3216" y="2880"/>
            <a:chExt cx="88" cy="88"/>
          </a:xfrm>
        </p:grpSpPr>
        <p:sp>
          <p:nvSpPr>
            <p:cNvPr id="132" name="Freeform 111">
              <a:extLst>
                <a:ext uri="{FF2B5EF4-FFF2-40B4-BE49-F238E27FC236}">
                  <a16:creationId xmlns:a16="http://schemas.microsoft.com/office/drawing/2014/main" id="{2A9D2104-9915-4168-8FC1-875D1EF6F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80"/>
              <a:ext cx="89" cy="89"/>
            </a:xfrm>
            <a:custGeom>
              <a:avLst/>
              <a:gdLst>
                <a:gd name="T0" fmla="*/ 2 w 393"/>
                <a:gd name="T1" fmla="*/ 0 h 393"/>
                <a:gd name="T2" fmla="*/ 5 w 393"/>
                <a:gd name="T3" fmla="*/ 2 h 393"/>
                <a:gd name="T4" fmla="*/ 2 w 393"/>
                <a:gd name="T5" fmla="*/ 5 h 393"/>
                <a:gd name="T6" fmla="*/ 0 w 393"/>
                <a:gd name="T7" fmla="*/ 2 h 393"/>
                <a:gd name="T8" fmla="*/ 2 w 393"/>
                <a:gd name="T9" fmla="*/ 0 h 393"/>
                <a:gd name="T10" fmla="*/ 2 w 393"/>
                <a:gd name="T11" fmla="*/ 0 h 3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3"/>
                <a:gd name="T20" fmla="*/ 393 w 393"/>
                <a:gd name="T21" fmla="*/ 393 h 3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3">
                  <a:moveTo>
                    <a:pt x="196" y="0"/>
                  </a:moveTo>
                  <a:cubicBezTo>
                    <a:pt x="307" y="0"/>
                    <a:pt x="392" y="84"/>
                    <a:pt x="392" y="196"/>
                  </a:cubicBezTo>
                  <a:cubicBezTo>
                    <a:pt x="392" y="307"/>
                    <a:pt x="307" y="392"/>
                    <a:pt x="196" y="392"/>
                  </a:cubicBezTo>
                  <a:cubicBezTo>
                    <a:pt x="84" y="392"/>
                    <a:pt x="0" y="307"/>
                    <a:pt x="0" y="196"/>
                  </a:cubicBezTo>
                  <a:cubicBezTo>
                    <a:pt x="0" y="84"/>
                    <a:pt x="84" y="0"/>
                    <a:pt x="196" y="0"/>
                  </a:cubicBezTo>
                </a:path>
              </a:pathLst>
            </a:custGeom>
            <a:solidFill>
              <a:srgbClr val="FFCC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Line 112">
              <a:extLst>
                <a:ext uri="{FF2B5EF4-FFF2-40B4-BE49-F238E27FC236}">
                  <a16:creationId xmlns:a16="http://schemas.microsoft.com/office/drawing/2014/main" id="{7CAEA600-1FAC-4493-A5CE-4594DAC7A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9" y="2893"/>
              <a:ext cx="64" cy="6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13">
              <a:extLst>
                <a:ext uri="{FF2B5EF4-FFF2-40B4-BE49-F238E27FC236}">
                  <a16:creationId xmlns:a16="http://schemas.microsoft.com/office/drawing/2014/main" id="{8E259163-3E17-4465-9ED8-8C5AB897A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9" y="2885"/>
              <a:ext cx="64" cy="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8D8ADB9-E2FA-46C7-BE51-421019C280E2}"/>
              </a:ext>
            </a:extLst>
          </p:cNvPr>
          <p:cNvSpPr/>
          <p:nvPr/>
        </p:nvSpPr>
        <p:spPr>
          <a:xfrm>
            <a:off x="9980537" y="3903209"/>
            <a:ext cx="2126104" cy="25039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279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/>
              <a:t>Legend</a:t>
            </a:r>
          </a:p>
          <a:p>
            <a:r>
              <a:rPr lang="en-US" b="1" dirty="0"/>
              <a:t>Cache State: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odified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xclusive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hared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nvalid</a:t>
            </a:r>
          </a:p>
          <a:p>
            <a:r>
              <a:rPr lang="en-US" b="1" dirty="0"/>
              <a:t>  Allocate Tracker </a:t>
            </a:r>
          </a:p>
          <a:p>
            <a:r>
              <a:rPr lang="en-US" b="1" dirty="0"/>
              <a:t>  Deallocate Tracker </a:t>
            </a:r>
          </a:p>
        </p:txBody>
      </p:sp>
      <p:grpSp>
        <p:nvGrpSpPr>
          <p:cNvPr id="136" name="Group 71">
            <a:extLst>
              <a:ext uri="{FF2B5EF4-FFF2-40B4-BE49-F238E27FC236}">
                <a16:creationId xmlns:a16="http://schemas.microsoft.com/office/drawing/2014/main" id="{2062C20D-A241-488C-9648-0FD1C592D357}"/>
              </a:ext>
            </a:extLst>
          </p:cNvPr>
          <p:cNvGrpSpPr>
            <a:grpSpLocks/>
          </p:cNvGrpSpPr>
          <p:nvPr/>
        </p:nvGrpSpPr>
        <p:grpSpPr bwMode="auto">
          <a:xfrm>
            <a:off x="10020827" y="5772236"/>
            <a:ext cx="139700" cy="139700"/>
            <a:chOff x="3216" y="1536"/>
            <a:chExt cx="88" cy="88"/>
          </a:xfrm>
        </p:grpSpPr>
        <p:sp>
          <p:nvSpPr>
            <p:cNvPr id="137" name="Freeform 72">
              <a:extLst>
                <a:ext uri="{FF2B5EF4-FFF2-40B4-BE49-F238E27FC236}">
                  <a16:creationId xmlns:a16="http://schemas.microsoft.com/office/drawing/2014/main" id="{8F8BD88C-E290-461D-BE91-D7176C3EB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536"/>
              <a:ext cx="89" cy="89"/>
            </a:xfrm>
            <a:custGeom>
              <a:avLst/>
              <a:gdLst>
                <a:gd name="T0" fmla="*/ 2 w 393"/>
                <a:gd name="T1" fmla="*/ 0 h 394"/>
                <a:gd name="T2" fmla="*/ 5 w 393"/>
                <a:gd name="T3" fmla="*/ 2 h 394"/>
                <a:gd name="T4" fmla="*/ 2 w 393"/>
                <a:gd name="T5" fmla="*/ 5 h 394"/>
                <a:gd name="T6" fmla="*/ 0 w 393"/>
                <a:gd name="T7" fmla="*/ 2 h 394"/>
                <a:gd name="T8" fmla="*/ 2 w 393"/>
                <a:gd name="T9" fmla="*/ 0 h 394"/>
                <a:gd name="T10" fmla="*/ 2 w 393"/>
                <a:gd name="T11" fmla="*/ 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4"/>
                <a:gd name="T20" fmla="*/ 393 w 393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4">
                  <a:moveTo>
                    <a:pt x="196" y="0"/>
                  </a:moveTo>
                  <a:cubicBezTo>
                    <a:pt x="307" y="0"/>
                    <a:pt x="392" y="85"/>
                    <a:pt x="392" y="197"/>
                  </a:cubicBezTo>
                  <a:cubicBezTo>
                    <a:pt x="392" y="308"/>
                    <a:pt x="307" y="393"/>
                    <a:pt x="196" y="393"/>
                  </a:cubicBezTo>
                  <a:cubicBezTo>
                    <a:pt x="84" y="393"/>
                    <a:pt x="0" y="308"/>
                    <a:pt x="0" y="197"/>
                  </a:cubicBezTo>
                  <a:cubicBezTo>
                    <a:pt x="0" y="85"/>
                    <a:pt x="84" y="0"/>
                    <a:pt x="196" y="0"/>
                  </a:cubicBezTo>
                </a:path>
              </a:pathLst>
            </a:custGeom>
            <a:solidFill>
              <a:srgbClr val="00FF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73">
              <a:extLst>
                <a:ext uri="{FF2B5EF4-FFF2-40B4-BE49-F238E27FC236}">
                  <a16:creationId xmlns:a16="http://schemas.microsoft.com/office/drawing/2014/main" id="{D498E2AA-8413-4880-A069-7D959572A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582"/>
              <a:ext cx="8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74">
              <a:extLst>
                <a:ext uri="{FF2B5EF4-FFF2-40B4-BE49-F238E27FC236}">
                  <a16:creationId xmlns:a16="http://schemas.microsoft.com/office/drawing/2014/main" id="{68BD0980-0836-4BA3-BDD9-FE7FC0CFA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1" y="1536"/>
              <a:ext cx="1" cy="8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10">
            <a:extLst>
              <a:ext uri="{FF2B5EF4-FFF2-40B4-BE49-F238E27FC236}">
                <a16:creationId xmlns:a16="http://schemas.microsoft.com/office/drawing/2014/main" id="{883925C6-DDA7-45A1-8EC9-549AA8279439}"/>
              </a:ext>
            </a:extLst>
          </p:cNvPr>
          <p:cNvGrpSpPr>
            <a:grpSpLocks/>
          </p:cNvGrpSpPr>
          <p:nvPr/>
        </p:nvGrpSpPr>
        <p:grpSpPr bwMode="auto">
          <a:xfrm>
            <a:off x="10011675" y="6057802"/>
            <a:ext cx="139700" cy="139700"/>
            <a:chOff x="3216" y="2880"/>
            <a:chExt cx="88" cy="88"/>
          </a:xfrm>
        </p:grpSpPr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37F17CA9-D7F2-49C2-AE81-C6829413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80"/>
              <a:ext cx="89" cy="89"/>
            </a:xfrm>
            <a:custGeom>
              <a:avLst/>
              <a:gdLst>
                <a:gd name="T0" fmla="*/ 2 w 393"/>
                <a:gd name="T1" fmla="*/ 0 h 393"/>
                <a:gd name="T2" fmla="*/ 5 w 393"/>
                <a:gd name="T3" fmla="*/ 2 h 393"/>
                <a:gd name="T4" fmla="*/ 2 w 393"/>
                <a:gd name="T5" fmla="*/ 5 h 393"/>
                <a:gd name="T6" fmla="*/ 0 w 393"/>
                <a:gd name="T7" fmla="*/ 2 h 393"/>
                <a:gd name="T8" fmla="*/ 2 w 393"/>
                <a:gd name="T9" fmla="*/ 0 h 393"/>
                <a:gd name="T10" fmla="*/ 2 w 393"/>
                <a:gd name="T11" fmla="*/ 0 h 3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"/>
                <a:gd name="T19" fmla="*/ 0 h 393"/>
                <a:gd name="T20" fmla="*/ 393 w 393"/>
                <a:gd name="T21" fmla="*/ 393 h 3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" h="393">
                  <a:moveTo>
                    <a:pt x="196" y="0"/>
                  </a:moveTo>
                  <a:cubicBezTo>
                    <a:pt x="307" y="0"/>
                    <a:pt x="392" y="84"/>
                    <a:pt x="392" y="196"/>
                  </a:cubicBezTo>
                  <a:cubicBezTo>
                    <a:pt x="392" y="307"/>
                    <a:pt x="307" y="392"/>
                    <a:pt x="196" y="392"/>
                  </a:cubicBezTo>
                  <a:cubicBezTo>
                    <a:pt x="84" y="392"/>
                    <a:pt x="0" y="307"/>
                    <a:pt x="0" y="196"/>
                  </a:cubicBezTo>
                  <a:cubicBezTo>
                    <a:pt x="0" y="84"/>
                    <a:pt x="84" y="0"/>
                    <a:pt x="196" y="0"/>
                  </a:cubicBezTo>
                </a:path>
              </a:pathLst>
            </a:custGeom>
            <a:solidFill>
              <a:srgbClr val="FFCC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112">
              <a:extLst>
                <a:ext uri="{FF2B5EF4-FFF2-40B4-BE49-F238E27FC236}">
                  <a16:creationId xmlns:a16="http://schemas.microsoft.com/office/drawing/2014/main" id="{67030E9B-93F4-43B5-ACA9-16DDD321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9" y="2893"/>
              <a:ext cx="64" cy="6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13">
              <a:extLst>
                <a:ext uri="{FF2B5EF4-FFF2-40B4-BE49-F238E27FC236}">
                  <a16:creationId xmlns:a16="http://schemas.microsoft.com/office/drawing/2014/main" id="{6FF57CFC-D5DE-453D-B879-1F495BFDC2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9" y="2885"/>
              <a:ext cx="64" cy="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5615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Mapping Flow Back to CPU Hierarchy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187C-C391-46AF-9A86-525E751B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95" y="1254861"/>
            <a:ext cx="7514391" cy="5208980"/>
          </a:xfrm>
          <a:prstGeom prst="rect">
            <a:avLst/>
          </a:prstGeom>
          <a:noFill/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7D81E80D-3BAD-45CF-88E0-89DB10A7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835" y="5752663"/>
            <a:ext cx="1091818" cy="71117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CXL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8F8C2-AB98-408F-ACF5-D291071F252F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CC4BA8F-F78F-4F7F-B79A-121F1F45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A170F-8E05-4E2A-A7FF-17C3E33BF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288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Mapping Flow Back to CPU Hierarchy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1" y="1178095"/>
            <a:ext cx="3420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Cache can be: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CXL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Device with Cache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Cache in Local Socket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Cache in Remote Socket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187C-C391-46AF-9A86-525E751B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95" y="1254861"/>
            <a:ext cx="7514391" cy="5208980"/>
          </a:xfrm>
          <a:prstGeom prst="rect">
            <a:avLst/>
          </a:prstGeom>
          <a:noFill/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7D81E80D-3BAD-45CF-88E0-89DB10A7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069" y="5737423"/>
            <a:ext cx="1091818" cy="7111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CXL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Device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AE94787C-4F11-4E29-B534-606DB2141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266" y="5756263"/>
            <a:ext cx="1117465" cy="71117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Cache</a:t>
            </a:r>
          </a:p>
        </p:txBody>
      </p:sp>
      <p:sp>
        <p:nvSpPr>
          <p:cNvPr id="11" name="Text Box 31">
            <a:extLst>
              <a:ext uri="{FF2B5EF4-FFF2-40B4-BE49-F238E27FC236}">
                <a16:creationId xmlns:a16="http://schemas.microsoft.com/office/drawing/2014/main" id="{679DE605-429F-4F64-971B-FB33C5901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333" y="3643237"/>
            <a:ext cx="1249680" cy="30850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710A97F3-0558-4D91-8B03-E1A831D6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134" y="2530315"/>
            <a:ext cx="1381760" cy="30850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4C2EEA77-2B72-4F25-B7F0-E56C2908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09" y="3590750"/>
            <a:ext cx="1249680" cy="30850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F30985D6-CA68-495C-B21B-2B97E5EE8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349" y="3695801"/>
            <a:ext cx="1249680" cy="30850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8F8C2-AB98-408F-ACF5-D291071F252F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CC4BA8F-F78F-4F7F-B79A-121F1F45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A170F-8E05-4E2A-A7FF-17C3E33BF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04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Mapping Flow Back to CPU Hierarchy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1" y="1178095"/>
            <a:ext cx="34325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Cache can be: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CXL Device with Cache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Cache in Local Socket</a:t>
            </a:r>
          </a:p>
          <a:p>
            <a:pPr marL="688975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Cache in Remote Socket</a:t>
            </a:r>
          </a:p>
          <a:p>
            <a:pPr marL="231775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Memory Controller can be:</a:t>
            </a:r>
          </a:p>
          <a:p>
            <a:pPr marL="688975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Native DDR on Local Socket</a:t>
            </a:r>
          </a:p>
          <a:p>
            <a:pPr marL="688975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Native DDR on Remote Socket</a:t>
            </a:r>
          </a:p>
          <a:p>
            <a:pPr marL="688975" lvl="1" indent="-34290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/>
                </a:solidFill>
              </a:rPr>
              <a:t>CXL.mem</a:t>
            </a:r>
            <a:r>
              <a:rPr lang="en-US" dirty="0">
                <a:solidFill>
                  <a:prstClr val="black"/>
                </a:solidFill>
              </a:rPr>
              <a:t> on peer Device</a:t>
            </a:r>
          </a:p>
          <a:p>
            <a:pPr marL="231775" indent="-342900"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187C-C391-46AF-9A86-525E751B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95" y="1254861"/>
            <a:ext cx="7514391" cy="5208980"/>
          </a:xfrm>
          <a:prstGeom prst="rect">
            <a:avLst/>
          </a:prstGeom>
          <a:noFill/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7D81E80D-3BAD-45CF-88E0-89DB10A7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838" y="5735219"/>
            <a:ext cx="1091818" cy="7111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CXL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Device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AE94787C-4F11-4E29-B534-606DB2141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486" y="5741023"/>
            <a:ext cx="1117465" cy="71117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Cache</a:t>
            </a:r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485077C8-775D-4756-A315-1418EB2E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599" y="1937452"/>
            <a:ext cx="1088611" cy="462392"/>
          </a:xfrm>
          <a:prstGeom prst="rect">
            <a:avLst/>
          </a:prstGeom>
          <a:solidFill>
            <a:srgbClr val="A2D06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11" name="Text Box 31">
            <a:extLst>
              <a:ext uri="{FF2B5EF4-FFF2-40B4-BE49-F238E27FC236}">
                <a16:creationId xmlns:a16="http://schemas.microsoft.com/office/drawing/2014/main" id="{679DE605-429F-4F64-971B-FB33C5901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333" y="3643237"/>
            <a:ext cx="1249680" cy="3085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710A97F3-0558-4D91-8B03-E1A831D6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134" y="2530315"/>
            <a:ext cx="1381760" cy="3085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939F9BB4-BC04-4361-B4C8-F85D378D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663" y="2041087"/>
            <a:ext cx="862587" cy="370059"/>
          </a:xfrm>
          <a:prstGeom prst="rect">
            <a:avLst/>
          </a:prstGeom>
          <a:solidFill>
            <a:srgbClr val="A2D06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4E720DF6-E784-4554-B123-94C07A2E4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012" y="938461"/>
            <a:ext cx="958767" cy="488040"/>
          </a:xfrm>
          <a:prstGeom prst="rect">
            <a:avLst/>
          </a:prstGeom>
          <a:solidFill>
            <a:srgbClr val="A2D06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Controller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E0CCA9C0-E2DF-4121-B0CB-837B3B6A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294" y="949464"/>
            <a:ext cx="958767" cy="488040"/>
          </a:xfrm>
          <a:prstGeom prst="rect">
            <a:avLst/>
          </a:prstGeom>
          <a:solidFill>
            <a:srgbClr val="A2D06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Controller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F2DF11A4-5748-4A77-8D6D-9E53D9686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132" y="1323192"/>
            <a:ext cx="958767" cy="488040"/>
          </a:xfrm>
          <a:prstGeom prst="rect">
            <a:avLst/>
          </a:prstGeom>
          <a:solidFill>
            <a:srgbClr val="A2D06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Controller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086AC88F-9D07-463D-B3E4-75149194C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663" y="1482350"/>
            <a:ext cx="958767" cy="488040"/>
          </a:xfrm>
          <a:prstGeom prst="rect">
            <a:avLst/>
          </a:prstGeom>
          <a:solidFill>
            <a:srgbClr val="A2D06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66FF"/>
              </a:buClr>
              <a:buSzTx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Controller</a:t>
            </a:r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4C2EEA77-2B72-4F25-B7F0-E56C2908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09" y="3590750"/>
            <a:ext cx="1249680" cy="3085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F30985D6-CA68-495C-B21B-2B97E5EE8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349" y="3695801"/>
            <a:ext cx="1249680" cy="3085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Peer Cache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8F8C2-AB98-408F-ACF5-D291071F252F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CC4BA8F-F78F-4F7F-B79A-121F1F45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12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A170F-8E05-4E2A-A7FF-17C3E33BF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63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Example #2: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53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Cache Writes there are three phases: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Ownership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Silent Write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Cache Eviction</a:t>
            </a:r>
            <a:endParaRPr lang="en-US" sz="24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83648DF-441E-42EE-9AF6-F0616F77EB2B}"/>
              </a:ext>
            </a:extLst>
          </p:cNvPr>
          <p:cNvGrpSpPr/>
          <p:nvPr/>
        </p:nvGrpSpPr>
        <p:grpSpPr>
          <a:xfrm>
            <a:off x="2309376" y="3706323"/>
            <a:ext cx="2126104" cy="2503901"/>
            <a:chOff x="9734937" y="3556874"/>
            <a:chExt cx="2126104" cy="250390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6C0CEC-6370-4CCA-B06A-09B4F30C6595}"/>
                </a:ext>
              </a:extLst>
            </p:cNvPr>
            <p:cNvSpPr/>
            <p:nvPr/>
          </p:nvSpPr>
          <p:spPr>
            <a:xfrm>
              <a:off x="9734937" y="3556874"/>
              <a:ext cx="2126104" cy="25039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2799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u="sng" dirty="0"/>
                <a:t>Legend</a:t>
              </a:r>
            </a:p>
            <a:p>
              <a:r>
                <a:rPr lang="en-US" b="1" dirty="0"/>
                <a:t>Cache State: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M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odified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xclusive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hared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nvalid</a:t>
              </a:r>
            </a:p>
            <a:p>
              <a:r>
                <a:rPr lang="en-US" b="1" dirty="0"/>
                <a:t>  Allocate Tracker </a:t>
              </a:r>
            </a:p>
            <a:p>
              <a:r>
                <a:rPr lang="en-US" b="1" dirty="0"/>
                <a:t>  Deallocate Tracker 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EFA5A35-1949-42C3-A62D-78BC3A6C2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82176" y="5418708"/>
              <a:ext cx="139700" cy="139700"/>
              <a:chOff x="3216" y="1536"/>
              <a:chExt cx="88" cy="88"/>
            </a:xfrm>
          </p:grpSpPr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72A91D72-AB21-440F-81D1-AB42D5AF6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3">
                <a:extLst>
                  <a:ext uri="{FF2B5EF4-FFF2-40B4-BE49-F238E27FC236}">
                    <a16:creationId xmlns:a16="http://schemas.microsoft.com/office/drawing/2014/main" id="{65B3A22C-F44B-405D-8BA1-0A468B2E0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74">
                <a:extLst>
                  <a:ext uri="{FF2B5EF4-FFF2-40B4-BE49-F238E27FC236}">
                    <a16:creationId xmlns:a16="http://schemas.microsoft.com/office/drawing/2014/main" id="{E204D7E7-3E75-4C94-9D79-109208103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110">
              <a:extLst>
                <a:ext uri="{FF2B5EF4-FFF2-40B4-BE49-F238E27FC236}">
                  <a16:creationId xmlns:a16="http://schemas.microsoft.com/office/drawing/2014/main" id="{6F099167-4336-4C87-9F66-8E404BF1F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3024" y="5704274"/>
              <a:ext cx="139700" cy="139700"/>
              <a:chOff x="3216" y="2880"/>
              <a:chExt cx="88" cy="88"/>
            </a:xfrm>
          </p:grpSpPr>
          <p:sp>
            <p:nvSpPr>
              <p:cNvPr id="77" name="Freeform 111">
                <a:extLst>
                  <a:ext uri="{FF2B5EF4-FFF2-40B4-BE49-F238E27FC236}">
                    <a16:creationId xmlns:a16="http://schemas.microsoft.com/office/drawing/2014/main" id="{BAA5BD21-8AEF-4FCC-9343-C9906049D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112">
                <a:extLst>
                  <a:ext uri="{FF2B5EF4-FFF2-40B4-BE49-F238E27FC236}">
                    <a16:creationId xmlns:a16="http://schemas.microsoft.com/office/drawing/2014/main" id="{74BA0BBC-B47F-405A-83FE-37BC2BBC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13">
                <a:extLst>
                  <a:ext uri="{FF2B5EF4-FFF2-40B4-BE49-F238E27FC236}">
                    <a16:creationId xmlns:a16="http://schemas.microsoft.com/office/drawing/2014/main" id="{705DC9C9-5E3C-43D2-9C80-6C9F3D41C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46B78DF-D166-47F4-B28B-080E7E31D2D9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97" name="Text Box 26">
            <a:extLst>
              <a:ext uri="{FF2B5EF4-FFF2-40B4-BE49-F238E27FC236}">
                <a16:creationId xmlns:a16="http://schemas.microsoft.com/office/drawing/2014/main" id="{A16BD7F6-D93B-49AD-9E09-4BD1A86A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8" y="571146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id="{91F47BAA-5318-4846-ADBB-E962D49A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71" y="623965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101" name="Text Box 36">
            <a:extLst>
              <a:ext uri="{FF2B5EF4-FFF2-40B4-BE49-F238E27FC236}">
                <a16:creationId xmlns:a16="http://schemas.microsoft.com/office/drawing/2014/main" id="{A18D6E26-A99B-4118-86A9-C14AA433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788" y="1018659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9CBED32-5284-47E9-B00B-406C0188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092" y="1437041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93CF84BC-280C-4134-B02E-F205955B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092" y="1437041"/>
            <a:ext cx="29848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S</a:t>
            </a:r>
          </a:p>
        </p:txBody>
      </p:sp>
      <p:sp>
        <p:nvSpPr>
          <p:cNvPr id="96" name="Line 25">
            <a:extLst>
              <a:ext uri="{FF2B5EF4-FFF2-40B4-BE49-F238E27FC236}">
                <a16:creationId xmlns:a16="http://schemas.microsoft.com/office/drawing/2014/main" id="{6DEC7E64-DF2C-42BC-AF6B-48A1CAFE0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441" y="1609968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ACC5A4F3-9BAC-4C16-999C-0D495085A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3358" y="1554421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33E377-2101-40FF-AF10-9301674566A1}"/>
              </a:ext>
            </a:extLst>
          </p:cNvPr>
          <p:cNvGrpSpPr/>
          <p:nvPr/>
        </p:nvGrpSpPr>
        <p:grpSpPr>
          <a:xfrm>
            <a:off x="5799941" y="1765456"/>
            <a:ext cx="6125554" cy="4334071"/>
            <a:chOff x="3462779" y="1828800"/>
            <a:chExt cx="8554528" cy="3735387"/>
          </a:xfrm>
        </p:grpSpPr>
        <p:sp>
          <p:nvSpPr>
            <p:cNvPr id="87" name="Line 13">
              <a:extLst>
                <a:ext uri="{FF2B5EF4-FFF2-40B4-BE49-F238E27FC236}">
                  <a16:creationId xmlns:a16="http://schemas.microsoft.com/office/drawing/2014/main" id="{FA5F9729-CA58-42FC-8643-F8C3B75A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4">
              <a:extLst>
                <a:ext uri="{FF2B5EF4-FFF2-40B4-BE49-F238E27FC236}">
                  <a16:creationId xmlns:a16="http://schemas.microsoft.com/office/drawing/2014/main" id="{B73821EE-2239-44CE-A049-4E3FFA18C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5">
              <a:extLst>
                <a:ext uri="{FF2B5EF4-FFF2-40B4-BE49-F238E27FC236}">
                  <a16:creationId xmlns:a16="http://schemas.microsoft.com/office/drawing/2014/main" id="{6ACFE638-5870-4FC4-95A6-2937BDD2B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38">
              <a:extLst>
                <a:ext uri="{FF2B5EF4-FFF2-40B4-BE49-F238E27FC236}">
                  <a16:creationId xmlns:a16="http://schemas.microsoft.com/office/drawing/2014/main" id="{855144AD-2E17-4188-8231-4AD2F8596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6">
              <a:extLst>
                <a:ext uri="{FF2B5EF4-FFF2-40B4-BE49-F238E27FC236}">
                  <a16:creationId xmlns:a16="http://schemas.microsoft.com/office/drawing/2014/main" id="{A84A4071-3F81-454B-BE9C-754A4D9C5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9">
              <a:extLst>
                <a:ext uri="{FF2B5EF4-FFF2-40B4-BE49-F238E27FC236}">
                  <a16:creationId xmlns:a16="http://schemas.microsoft.com/office/drawing/2014/main" id="{BB0E234A-A46A-43B9-80DE-A203E6450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0">
              <a:extLst>
                <a:ext uri="{FF2B5EF4-FFF2-40B4-BE49-F238E27FC236}">
                  <a16:creationId xmlns:a16="http://schemas.microsoft.com/office/drawing/2014/main" id="{FF9450D7-DE52-4278-B6D3-E8C1DD5CF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1">
              <a:extLst>
                <a:ext uri="{FF2B5EF4-FFF2-40B4-BE49-F238E27FC236}">
                  <a16:creationId xmlns:a16="http://schemas.microsoft.com/office/drawing/2014/main" id="{9D9DCAEA-3987-4C5E-A2A7-782436B3A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Line 30">
            <a:extLst>
              <a:ext uri="{FF2B5EF4-FFF2-40B4-BE49-F238E27FC236}">
                <a16:creationId xmlns:a16="http://schemas.microsoft.com/office/drawing/2014/main" id="{4AD9A71F-DFA4-4215-8E54-D5E5095C8C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0905" y="1562453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A7457DC1-B924-4DBD-B105-68A22D5B1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6815" y="2139056"/>
            <a:ext cx="9515" cy="4147797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A089899-F267-4232-AC83-B7C0C24AAF3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67" name="Date Placeholder 3">
            <a:extLst>
              <a:ext uri="{FF2B5EF4-FFF2-40B4-BE49-F238E27FC236}">
                <a16:creationId xmlns:a16="http://schemas.microsoft.com/office/drawing/2014/main" id="{261376A6-249A-42DA-90D1-32BC31B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4C9407E1-6A62-4FDF-ABFC-BDCF965A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733" y="1609968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985376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Example #2: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53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For Cache Writes there are three phases: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Ownership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Silent Write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Cache Eviction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83648DF-441E-42EE-9AF6-F0616F77EB2B}"/>
              </a:ext>
            </a:extLst>
          </p:cNvPr>
          <p:cNvGrpSpPr/>
          <p:nvPr/>
        </p:nvGrpSpPr>
        <p:grpSpPr>
          <a:xfrm>
            <a:off x="2309376" y="3706323"/>
            <a:ext cx="2126104" cy="2503901"/>
            <a:chOff x="9734937" y="3556874"/>
            <a:chExt cx="2126104" cy="250390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6C0CEC-6370-4CCA-B06A-09B4F30C6595}"/>
                </a:ext>
              </a:extLst>
            </p:cNvPr>
            <p:cNvSpPr/>
            <p:nvPr/>
          </p:nvSpPr>
          <p:spPr>
            <a:xfrm>
              <a:off x="9734937" y="3556874"/>
              <a:ext cx="2126104" cy="25039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2799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u="sng" dirty="0"/>
                <a:t>Legend</a:t>
              </a:r>
            </a:p>
            <a:p>
              <a:r>
                <a:rPr lang="en-US" b="1" dirty="0"/>
                <a:t>Cache State: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M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odified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xclusive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hared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nvalid</a:t>
              </a:r>
            </a:p>
            <a:p>
              <a:r>
                <a:rPr lang="en-US" b="1" dirty="0"/>
                <a:t>  Allocate Tracker </a:t>
              </a:r>
            </a:p>
            <a:p>
              <a:r>
                <a:rPr lang="en-US" b="1" dirty="0"/>
                <a:t>  Deallocate Tracker 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EFA5A35-1949-42C3-A62D-78BC3A6C2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82176" y="5418708"/>
              <a:ext cx="139700" cy="139700"/>
              <a:chOff x="3216" y="1536"/>
              <a:chExt cx="88" cy="88"/>
            </a:xfrm>
          </p:grpSpPr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72A91D72-AB21-440F-81D1-AB42D5AF6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3">
                <a:extLst>
                  <a:ext uri="{FF2B5EF4-FFF2-40B4-BE49-F238E27FC236}">
                    <a16:creationId xmlns:a16="http://schemas.microsoft.com/office/drawing/2014/main" id="{65B3A22C-F44B-405D-8BA1-0A468B2E0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74">
                <a:extLst>
                  <a:ext uri="{FF2B5EF4-FFF2-40B4-BE49-F238E27FC236}">
                    <a16:creationId xmlns:a16="http://schemas.microsoft.com/office/drawing/2014/main" id="{E204D7E7-3E75-4C94-9D79-109208103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110">
              <a:extLst>
                <a:ext uri="{FF2B5EF4-FFF2-40B4-BE49-F238E27FC236}">
                  <a16:creationId xmlns:a16="http://schemas.microsoft.com/office/drawing/2014/main" id="{6F099167-4336-4C87-9F66-8E404BF1F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3024" y="5704274"/>
              <a:ext cx="139700" cy="139700"/>
              <a:chOff x="3216" y="2880"/>
              <a:chExt cx="88" cy="88"/>
            </a:xfrm>
          </p:grpSpPr>
          <p:sp>
            <p:nvSpPr>
              <p:cNvPr id="77" name="Freeform 111">
                <a:extLst>
                  <a:ext uri="{FF2B5EF4-FFF2-40B4-BE49-F238E27FC236}">
                    <a16:creationId xmlns:a16="http://schemas.microsoft.com/office/drawing/2014/main" id="{BAA5BD21-8AEF-4FCC-9343-C9906049D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112">
                <a:extLst>
                  <a:ext uri="{FF2B5EF4-FFF2-40B4-BE49-F238E27FC236}">
                    <a16:creationId xmlns:a16="http://schemas.microsoft.com/office/drawing/2014/main" id="{74BA0BBC-B47F-405A-83FE-37BC2BBC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13">
                <a:extLst>
                  <a:ext uri="{FF2B5EF4-FFF2-40B4-BE49-F238E27FC236}">
                    <a16:creationId xmlns:a16="http://schemas.microsoft.com/office/drawing/2014/main" id="{705DC9C9-5E3C-43D2-9C80-6C9F3D41C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714FCFB-489C-48C3-8C0D-184FA2009B3D}"/>
              </a:ext>
            </a:extLst>
          </p:cNvPr>
          <p:cNvSpPr txBox="1"/>
          <p:nvPr/>
        </p:nvSpPr>
        <p:spPr>
          <a:xfrm rot="5400000">
            <a:off x="4576700" y="2557143"/>
            <a:ext cx="1805678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Ownership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46B78DF-D166-47F4-B28B-080E7E31D2D9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97" name="Text Box 26">
            <a:extLst>
              <a:ext uri="{FF2B5EF4-FFF2-40B4-BE49-F238E27FC236}">
                <a16:creationId xmlns:a16="http://schemas.microsoft.com/office/drawing/2014/main" id="{A16BD7F6-D93B-49AD-9E09-4BD1A86A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8" y="571146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id="{91F47BAA-5318-4846-ADBB-E962D49A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71" y="623965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101" name="Text Box 36">
            <a:extLst>
              <a:ext uri="{FF2B5EF4-FFF2-40B4-BE49-F238E27FC236}">
                <a16:creationId xmlns:a16="http://schemas.microsoft.com/office/drawing/2014/main" id="{A18D6E26-A99B-4118-86A9-C14AA433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788" y="1018659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9CBED32-5284-47E9-B00B-406C0188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092" y="1437041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93CF84BC-280C-4134-B02E-F205955B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092" y="1437041"/>
            <a:ext cx="29848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S</a:t>
            </a:r>
          </a:p>
        </p:txBody>
      </p:sp>
      <p:sp>
        <p:nvSpPr>
          <p:cNvPr id="96" name="Line 25">
            <a:extLst>
              <a:ext uri="{FF2B5EF4-FFF2-40B4-BE49-F238E27FC236}">
                <a16:creationId xmlns:a16="http://schemas.microsoft.com/office/drawing/2014/main" id="{6DEC7E64-DF2C-42BC-AF6B-48A1CAFE0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441" y="1609968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ACC5A4F3-9BAC-4C16-999C-0D495085A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3358" y="1554421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33E377-2101-40FF-AF10-9301674566A1}"/>
              </a:ext>
            </a:extLst>
          </p:cNvPr>
          <p:cNvGrpSpPr/>
          <p:nvPr/>
        </p:nvGrpSpPr>
        <p:grpSpPr>
          <a:xfrm>
            <a:off x="5799941" y="1765456"/>
            <a:ext cx="6125554" cy="4334071"/>
            <a:chOff x="3462779" y="1828800"/>
            <a:chExt cx="8554528" cy="3735387"/>
          </a:xfrm>
        </p:grpSpPr>
        <p:sp>
          <p:nvSpPr>
            <p:cNvPr id="87" name="Line 13">
              <a:extLst>
                <a:ext uri="{FF2B5EF4-FFF2-40B4-BE49-F238E27FC236}">
                  <a16:creationId xmlns:a16="http://schemas.microsoft.com/office/drawing/2014/main" id="{FA5F9729-CA58-42FC-8643-F8C3B75A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4">
              <a:extLst>
                <a:ext uri="{FF2B5EF4-FFF2-40B4-BE49-F238E27FC236}">
                  <a16:creationId xmlns:a16="http://schemas.microsoft.com/office/drawing/2014/main" id="{B73821EE-2239-44CE-A049-4E3FFA18C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5">
              <a:extLst>
                <a:ext uri="{FF2B5EF4-FFF2-40B4-BE49-F238E27FC236}">
                  <a16:creationId xmlns:a16="http://schemas.microsoft.com/office/drawing/2014/main" id="{6ACFE638-5870-4FC4-95A6-2937BDD2B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38">
              <a:extLst>
                <a:ext uri="{FF2B5EF4-FFF2-40B4-BE49-F238E27FC236}">
                  <a16:creationId xmlns:a16="http://schemas.microsoft.com/office/drawing/2014/main" id="{855144AD-2E17-4188-8231-4AD2F8596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6">
              <a:extLst>
                <a:ext uri="{FF2B5EF4-FFF2-40B4-BE49-F238E27FC236}">
                  <a16:creationId xmlns:a16="http://schemas.microsoft.com/office/drawing/2014/main" id="{A84A4071-3F81-454B-BE9C-754A4D9C5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9">
              <a:extLst>
                <a:ext uri="{FF2B5EF4-FFF2-40B4-BE49-F238E27FC236}">
                  <a16:creationId xmlns:a16="http://schemas.microsoft.com/office/drawing/2014/main" id="{BB0E234A-A46A-43B9-80DE-A203E6450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0">
              <a:extLst>
                <a:ext uri="{FF2B5EF4-FFF2-40B4-BE49-F238E27FC236}">
                  <a16:creationId xmlns:a16="http://schemas.microsoft.com/office/drawing/2014/main" id="{FF9450D7-DE52-4278-B6D3-E8C1DD5CF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1">
              <a:extLst>
                <a:ext uri="{FF2B5EF4-FFF2-40B4-BE49-F238E27FC236}">
                  <a16:creationId xmlns:a16="http://schemas.microsoft.com/office/drawing/2014/main" id="{9D9DCAEA-3987-4C5E-A2A7-782436B3A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Line 30">
            <a:extLst>
              <a:ext uri="{FF2B5EF4-FFF2-40B4-BE49-F238E27FC236}">
                <a16:creationId xmlns:a16="http://schemas.microsoft.com/office/drawing/2014/main" id="{4AD9A71F-DFA4-4215-8E54-D5E5095C8C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0905" y="1562453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A7457DC1-B924-4DBD-B105-68A22D5B1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6815" y="2139056"/>
            <a:ext cx="9515" cy="4147797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91E511-A9FB-483E-A876-F6B35B19DDE4}"/>
              </a:ext>
            </a:extLst>
          </p:cNvPr>
          <p:cNvGrpSpPr/>
          <p:nvPr/>
        </p:nvGrpSpPr>
        <p:grpSpPr>
          <a:xfrm>
            <a:off x="5802481" y="1715910"/>
            <a:ext cx="5478462" cy="2075438"/>
            <a:chOff x="5802481" y="1715910"/>
            <a:chExt cx="5478462" cy="2075438"/>
          </a:xfrm>
        </p:grpSpPr>
        <p:grpSp>
          <p:nvGrpSpPr>
            <p:cNvPr id="147" name="Group 71">
              <a:extLst>
                <a:ext uri="{FF2B5EF4-FFF2-40B4-BE49-F238E27FC236}">
                  <a16:creationId xmlns:a16="http://schemas.microsoft.com/office/drawing/2014/main" id="{B854EEDE-138D-4403-B4B4-0B4546A0A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18368" y="2376507"/>
              <a:ext cx="139700" cy="139700"/>
              <a:chOff x="3216" y="1536"/>
              <a:chExt cx="88" cy="88"/>
            </a:xfrm>
          </p:grpSpPr>
          <p:sp>
            <p:nvSpPr>
              <p:cNvPr id="148" name="Freeform 72">
                <a:extLst>
                  <a:ext uri="{FF2B5EF4-FFF2-40B4-BE49-F238E27FC236}">
                    <a16:creationId xmlns:a16="http://schemas.microsoft.com/office/drawing/2014/main" id="{2350DD58-F1A0-46E7-8547-FCE23ED07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Line 73">
                <a:extLst>
                  <a:ext uri="{FF2B5EF4-FFF2-40B4-BE49-F238E27FC236}">
                    <a16:creationId xmlns:a16="http://schemas.microsoft.com/office/drawing/2014/main" id="{D01B6C08-7BC3-47E2-ADB7-F7E103C28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74">
                <a:extLst>
                  <a:ext uri="{FF2B5EF4-FFF2-40B4-BE49-F238E27FC236}">
                    <a16:creationId xmlns:a16="http://schemas.microsoft.com/office/drawing/2014/main" id="{2C188399-AE22-41EB-B7E4-0D45149D9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DD6EDE-3EBC-47F1-BBE7-86A9AA000171}"/>
                </a:ext>
              </a:extLst>
            </p:cNvPr>
            <p:cNvGrpSpPr/>
            <p:nvPr/>
          </p:nvGrpSpPr>
          <p:grpSpPr>
            <a:xfrm>
              <a:off x="5802481" y="1715910"/>
              <a:ext cx="5478462" cy="2075438"/>
              <a:chOff x="5802481" y="1715910"/>
              <a:chExt cx="5478462" cy="207543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BD932B9-5044-4C23-8DC6-0C5296B67FE9}"/>
                  </a:ext>
                </a:extLst>
              </p:cNvPr>
              <p:cNvGrpSpPr/>
              <p:nvPr/>
            </p:nvGrpSpPr>
            <p:grpSpPr>
              <a:xfrm>
                <a:off x="5802481" y="1715910"/>
                <a:ext cx="5478462" cy="2075438"/>
                <a:chOff x="5802481" y="1715910"/>
                <a:chExt cx="5478462" cy="2075438"/>
              </a:xfrm>
            </p:grpSpPr>
            <p:sp>
              <p:nvSpPr>
                <p:cNvPr id="114" name="Line 64">
                  <a:extLst>
                    <a:ext uri="{FF2B5EF4-FFF2-40B4-BE49-F238E27FC236}">
                      <a16:creationId xmlns:a16="http://schemas.microsoft.com/office/drawing/2014/main" id="{0C19B23F-B3D2-4034-B7ED-7B37FDE8A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566068" y="3043999"/>
                  <a:ext cx="3798185" cy="275552"/>
                </a:xfrm>
                <a:prstGeom prst="line">
                  <a:avLst/>
                </a:prstGeom>
                <a:noFill/>
                <a:ln w="28440">
                  <a:solidFill>
                    <a:srgbClr val="FFA893"/>
                  </a:solidFill>
                  <a:prstDash val="solid"/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1B931F4-6D20-4179-988C-81456C31540A}"/>
                    </a:ext>
                  </a:extLst>
                </p:cNvPr>
                <p:cNvGrpSpPr/>
                <p:nvPr/>
              </p:nvGrpSpPr>
              <p:grpSpPr>
                <a:xfrm>
                  <a:off x="5802481" y="1715910"/>
                  <a:ext cx="5478462" cy="2075438"/>
                  <a:chOff x="5802481" y="1715910"/>
                  <a:chExt cx="5478462" cy="2075438"/>
                </a:xfrm>
              </p:grpSpPr>
              <p:sp>
                <p:nvSpPr>
                  <p:cNvPr id="103" name="Text Box 75">
                    <a:extLst>
                      <a:ext uri="{FF2B5EF4-FFF2-40B4-BE49-F238E27FC236}">
                        <a16:creationId xmlns:a16="http://schemas.microsoft.com/office/drawing/2014/main" id="{AE80E622-1BC5-4904-9AE7-163021886B4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53386">
                    <a:off x="8608586" y="2194530"/>
                    <a:ext cx="833733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SnpInv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4" name="Text Box 78">
                    <a:extLst>
                      <a:ext uri="{FF2B5EF4-FFF2-40B4-BE49-F238E27FC236}">
                        <a16:creationId xmlns:a16="http://schemas.microsoft.com/office/drawing/2014/main" id="{049BDD6B-89D0-4B04-9B6F-33CC438FA0E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1658">
                    <a:off x="7289782" y="1722526"/>
                    <a:ext cx="84174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RdOwn</a:t>
                    </a:r>
                    <a:endParaRPr lang="en-GB" sz="10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5" name="Text Box 86">
                    <a:extLst>
                      <a:ext uri="{FF2B5EF4-FFF2-40B4-BE49-F238E27FC236}">
                        <a16:creationId xmlns:a16="http://schemas.microsoft.com/office/drawing/2014/main" id="{32996048-2F40-4965-B916-E5CF8A55EA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738785">
                    <a:off x="10302795" y="2204187"/>
                    <a:ext cx="921276" cy="2777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92160" tIns="46080" rIns="92160" bIns="46080">
                    <a:spAutoFit/>
                  </a:bodyPr>
                  <a:lstStyle/>
                  <a:p>
                    <a:pPr algn="r"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 err="1">
                        <a:solidFill>
                          <a:schemeClr val="bg1"/>
                        </a:solidFill>
                        <a:latin typeface="Tahoma" pitchFamily="34" charset="0"/>
                      </a:rPr>
                      <a:t>MemRd</a:t>
                    </a:r>
                    <a:endParaRPr lang="en-GB" sz="1200" b="1" dirty="0">
                      <a:solidFill>
                        <a:schemeClr val="bg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6" name="Line 89">
                    <a:extLst>
                      <a:ext uri="{FF2B5EF4-FFF2-40B4-BE49-F238E27FC236}">
                        <a16:creationId xmlns:a16="http://schemas.microsoft.com/office/drawing/2014/main" id="{92FDC19B-08B4-47CF-B78B-F90BDE0C71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366542" y="2470503"/>
                    <a:ext cx="816040" cy="152271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Text Box 109">
                    <a:extLst>
                      <a:ext uri="{FF2B5EF4-FFF2-40B4-BE49-F238E27FC236}">
                        <a16:creationId xmlns:a16="http://schemas.microsoft.com/office/drawing/2014/main" id="{7C95A827-E5AC-41FC-AF67-C493DB5E844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02481" y="3134387"/>
                    <a:ext cx="76200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I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E</a:t>
                    </a:r>
                    <a:endParaRPr lang="en-US" sz="1400" b="1" dirty="0">
                      <a:solidFill>
                        <a:srgbClr val="F51D32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0" name="Line 64">
                    <a:extLst>
                      <a:ext uri="{FF2B5EF4-FFF2-40B4-BE49-F238E27FC236}">
                        <a16:creationId xmlns:a16="http://schemas.microsoft.com/office/drawing/2014/main" id="{3972AFD3-32E6-4357-B0B8-4FEEC6A352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515461" y="2628286"/>
                    <a:ext cx="1870075" cy="327025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64">
                    <a:extLst>
                      <a:ext uri="{FF2B5EF4-FFF2-40B4-BE49-F238E27FC236}">
                        <a16:creationId xmlns:a16="http://schemas.microsoft.com/office/drawing/2014/main" id="{148F2F34-1820-4485-B16A-80E865FE35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21628" y="3077337"/>
                    <a:ext cx="3722688" cy="64416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prstDash val="solid"/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Text Box 58">
                    <a:extLst>
                      <a:ext uri="{FF2B5EF4-FFF2-40B4-BE49-F238E27FC236}">
                        <a16:creationId xmlns:a16="http://schemas.microsoft.com/office/drawing/2014/main" id="{51182FA2-6D86-49D6-B806-0F1721CA80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036039">
                    <a:off x="6807237" y="3354086"/>
                    <a:ext cx="61251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13" name="Text Box 109">
                    <a:extLst>
                      <a:ext uri="{FF2B5EF4-FFF2-40B4-BE49-F238E27FC236}">
                        <a16:creationId xmlns:a16="http://schemas.microsoft.com/office/drawing/2014/main" id="{0D50FA4D-C151-4A06-BADA-5DBA07889F5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95258" y="2412498"/>
                    <a:ext cx="685800" cy="307975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S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I</a:t>
                    </a:r>
                    <a:endParaRPr lang="en-US" sz="1400" b="1" dirty="0">
                      <a:solidFill>
                        <a:srgbClr val="00B0F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5" name="Text Box 58">
                    <a:extLst>
                      <a:ext uri="{FF2B5EF4-FFF2-40B4-BE49-F238E27FC236}">
                        <a16:creationId xmlns:a16="http://schemas.microsoft.com/office/drawing/2014/main" id="{78468543-3F17-47D7-B502-8E92E18184F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13042">
                    <a:off x="7177529" y="2943650"/>
                    <a:ext cx="64457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GO-E</a:t>
                    </a:r>
                  </a:p>
                </p:txBody>
              </p:sp>
              <p:grpSp>
                <p:nvGrpSpPr>
                  <p:cNvPr id="116" name="Group 110">
                    <a:extLst>
                      <a:ext uri="{FF2B5EF4-FFF2-40B4-BE49-F238E27FC236}">
                        <a16:creationId xmlns:a16="http://schemas.microsoft.com/office/drawing/2014/main" id="{5469EDE1-5315-4F72-A020-BDEE8ACCAE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510031" y="3651648"/>
                    <a:ext cx="139700" cy="139700"/>
                    <a:chOff x="3216" y="2880"/>
                    <a:chExt cx="88" cy="88"/>
                  </a:xfrm>
                </p:grpSpPr>
                <p:sp>
                  <p:nvSpPr>
                    <p:cNvPr id="117" name="Freeform 111">
                      <a:extLst>
                        <a:ext uri="{FF2B5EF4-FFF2-40B4-BE49-F238E27FC236}">
                          <a16:creationId xmlns:a16="http://schemas.microsoft.com/office/drawing/2014/main" id="{9496B700-B5E5-4C8F-91EA-2EC7403762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2880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3"/>
                        <a:gd name="T2" fmla="*/ 5 w 393"/>
                        <a:gd name="T3" fmla="*/ 2 h 393"/>
                        <a:gd name="T4" fmla="*/ 2 w 393"/>
                        <a:gd name="T5" fmla="*/ 5 h 393"/>
                        <a:gd name="T6" fmla="*/ 0 w 393"/>
                        <a:gd name="T7" fmla="*/ 2 h 393"/>
                        <a:gd name="T8" fmla="*/ 2 w 393"/>
                        <a:gd name="T9" fmla="*/ 0 h 393"/>
                        <a:gd name="T10" fmla="*/ 2 w 393"/>
                        <a:gd name="T11" fmla="*/ 0 h 39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3"/>
                        <a:gd name="T20" fmla="*/ 393 w 393"/>
                        <a:gd name="T21" fmla="*/ 393 h 39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3">
                          <a:moveTo>
                            <a:pt x="196" y="0"/>
                          </a:moveTo>
                          <a:cubicBezTo>
                            <a:pt x="307" y="0"/>
                            <a:pt x="392" y="84"/>
                            <a:pt x="392" y="196"/>
                          </a:cubicBezTo>
                          <a:cubicBezTo>
                            <a:pt x="392" y="307"/>
                            <a:pt x="307" y="392"/>
                            <a:pt x="196" y="392"/>
                          </a:cubicBezTo>
                          <a:cubicBezTo>
                            <a:pt x="84" y="392"/>
                            <a:pt x="0" y="307"/>
                            <a:pt x="0" y="196"/>
                          </a:cubicBezTo>
                          <a:cubicBezTo>
                            <a:pt x="0" y="84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FFCC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112">
                      <a:extLst>
                        <a:ext uri="{FF2B5EF4-FFF2-40B4-BE49-F238E27FC236}">
                          <a16:creationId xmlns:a16="http://schemas.microsoft.com/office/drawing/2014/main" id="{D9F661D2-1902-4D3A-929D-A45F31555A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9" y="2893"/>
                      <a:ext cx="64" cy="65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113">
                      <a:extLst>
                        <a:ext uri="{FF2B5EF4-FFF2-40B4-BE49-F238E27FC236}">
                          <a16:creationId xmlns:a16="http://schemas.microsoft.com/office/drawing/2014/main" id="{0FB1D1EC-A6D3-4CE3-9D1C-2CE87255BC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29" y="2885"/>
                      <a:ext cx="64" cy="78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3" name="Text Box 58">
                    <a:extLst>
                      <a:ext uri="{FF2B5EF4-FFF2-40B4-BE49-F238E27FC236}">
                        <a16:creationId xmlns:a16="http://schemas.microsoft.com/office/drawing/2014/main" id="{2303C94D-E63A-40FC-87AF-5B7FF85541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34912">
                    <a:off x="9038294" y="2529287"/>
                    <a:ext cx="1152731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RspI</a:t>
                    </a: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 </a:t>
                    </a: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HitSE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44" name="Line 87">
                    <a:extLst>
                      <a:ext uri="{FF2B5EF4-FFF2-40B4-BE49-F238E27FC236}">
                        <a16:creationId xmlns:a16="http://schemas.microsoft.com/office/drawing/2014/main" id="{5FC8DD7B-90BF-4BFE-AA29-C8549A6ABC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371010" y="2645355"/>
                    <a:ext cx="827087" cy="330200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 type="triangle" w="lg" len="lg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Text Box 88">
                    <a:extLst>
                      <a:ext uri="{FF2B5EF4-FFF2-40B4-BE49-F238E27FC236}">
                        <a16:creationId xmlns:a16="http://schemas.microsoft.com/office/drawing/2014/main" id="{5E4A65F0-09C9-45EF-B2A1-DA812CA488E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216785">
                    <a:off x="10595143" y="2773553"/>
                    <a:ext cx="685800" cy="2762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2160" tIns="46080" rIns="92160" bIns="46080">
                    <a:spAutoFit/>
                  </a:bodyPr>
                  <a:lstStyle/>
                  <a:p>
                    <a:pPr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>
                        <a:solidFill>
                          <a:schemeClr val="bg1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46" name="Line 11">
                    <a:extLst>
                      <a:ext uri="{FF2B5EF4-FFF2-40B4-BE49-F238E27FC236}">
                        <a16:creationId xmlns:a16="http://schemas.microsoft.com/office/drawing/2014/main" id="{8F242A07-C565-415C-BC70-54F5EA2326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489598" y="2452707"/>
                    <a:ext cx="1828770" cy="99522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3" name="Group 71">
                    <a:extLst>
                      <a:ext uri="{FF2B5EF4-FFF2-40B4-BE49-F238E27FC236}">
                        <a16:creationId xmlns:a16="http://schemas.microsoft.com/office/drawing/2014/main" id="{A9481D9C-F61A-48BB-BDDD-A38B7FD284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61225" y="1715910"/>
                    <a:ext cx="139700" cy="139700"/>
                    <a:chOff x="3216" y="1536"/>
                    <a:chExt cx="88" cy="88"/>
                  </a:xfrm>
                </p:grpSpPr>
                <p:sp>
                  <p:nvSpPr>
                    <p:cNvPr id="154" name="Freeform 72">
                      <a:extLst>
                        <a:ext uri="{FF2B5EF4-FFF2-40B4-BE49-F238E27FC236}">
                          <a16:creationId xmlns:a16="http://schemas.microsoft.com/office/drawing/2014/main" id="{257D2329-452C-4A3B-A4F5-FAB3ED1A69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1536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4"/>
                        <a:gd name="T2" fmla="*/ 5 w 393"/>
                        <a:gd name="T3" fmla="*/ 2 h 394"/>
                        <a:gd name="T4" fmla="*/ 2 w 393"/>
                        <a:gd name="T5" fmla="*/ 5 h 394"/>
                        <a:gd name="T6" fmla="*/ 0 w 393"/>
                        <a:gd name="T7" fmla="*/ 2 h 394"/>
                        <a:gd name="T8" fmla="*/ 2 w 393"/>
                        <a:gd name="T9" fmla="*/ 0 h 394"/>
                        <a:gd name="T10" fmla="*/ 2 w 393"/>
                        <a:gd name="T11" fmla="*/ 0 h 39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4"/>
                        <a:gd name="T20" fmla="*/ 393 w 393"/>
                        <a:gd name="T21" fmla="*/ 394 h 39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4">
                          <a:moveTo>
                            <a:pt x="196" y="0"/>
                          </a:moveTo>
                          <a:cubicBezTo>
                            <a:pt x="307" y="0"/>
                            <a:pt x="392" y="85"/>
                            <a:pt x="392" y="197"/>
                          </a:cubicBezTo>
                          <a:cubicBezTo>
                            <a:pt x="392" y="308"/>
                            <a:pt x="307" y="393"/>
                            <a:pt x="196" y="393"/>
                          </a:cubicBezTo>
                          <a:cubicBezTo>
                            <a:pt x="84" y="393"/>
                            <a:pt x="0" y="308"/>
                            <a:pt x="0" y="197"/>
                          </a:cubicBezTo>
                          <a:cubicBezTo>
                            <a:pt x="0" y="85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73">
                      <a:extLst>
                        <a:ext uri="{FF2B5EF4-FFF2-40B4-BE49-F238E27FC236}">
                          <a16:creationId xmlns:a16="http://schemas.microsoft.com/office/drawing/2014/main" id="{B945B0D2-687C-49D7-9465-C472AFCF52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582"/>
                      <a:ext cx="89" cy="1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74">
                      <a:extLst>
                        <a:ext uri="{FF2B5EF4-FFF2-40B4-BE49-F238E27FC236}">
                          <a16:creationId xmlns:a16="http://schemas.microsoft.com/office/drawing/2014/main" id="{9ACCB73D-93D6-4F42-9533-EE131A9783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1" y="1536"/>
                      <a:ext cx="1" cy="89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" name="Line 76">
                    <a:extLst>
                      <a:ext uri="{FF2B5EF4-FFF2-40B4-BE49-F238E27FC236}">
                        <a16:creationId xmlns:a16="http://schemas.microsoft.com/office/drawing/2014/main" id="{D7646C7A-71D7-48C1-84E4-D6C83A60D6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537425" y="1792110"/>
                    <a:ext cx="3810000" cy="60960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111">
                    <a:extLst>
                      <a:ext uri="{FF2B5EF4-FFF2-40B4-BE49-F238E27FC236}">
                        <a16:creationId xmlns:a16="http://schemas.microsoft.com/office/drawing/2014/main" id="{B8EB58D0-A803-4746-AD43-1A1FD039DB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05129" y="2965096"/>
                    <a:ext cx="141288" cy="141288"/>
                  </a:xfrm>
                  <a:custGeom>
                    <a:avLst/>
                    <a:gdLst>
                      <a:gd name="T0" fmla="*/ 2 w 393"/>
                      <a:gd name="T1" fmla="*/ 0 h 393"/>
                      <a:gd name="T2" fmla="*/ 5 w 393"/>
                      <a:gd name="T3" fmla="*/ 2 h 393"/>
                      <a:gd name="T4" fmla="*/ 2 w 393"/>
                      <a:gd name="T5" fmla="*/ 5 h 393"/>
                      <a:gd name="T6" fmla="*/ 0 w 393"/>
                      <a:gd name="T7" fmla="*/ 2 h 393"/>
                      <a:gd name="T8" fmla="*/ 2 w 393"/>
                      <a:gd name="T9" fmla="*/ 0 h 393"/>
                      <a:gd name="T10" fmla="*/ 2 w 393"/>
                      <a:gd name="T11" fmla="*/ 0 h 3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93"/>
                      <a:gd name="T19" fmla="*/ 0 h 393"/>
                      <a:gd name="T20" fmla="*/ 393 w 393"/>
                      <a:gd name="T21" fmla="*/ 393 h 3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93" h="393">
                        <a:moveTo>
                          <a:pt x="196" y="0"/>
                        </a:moveTo>
                        <a:cubicBezTo>
                          <a:pt x="307" y="0"/>
                          <a:pt x="392" y="84"/>
                          <a:pt x="392" y="196"/>
                        </a:cubicBezTo>
                        <a:cubicBezTo>
                          <a:pt x="392" y="307"/>
                          <a:pt x="307" y="392"/>
                          <a:pt x="196" y="392"/>
                        </a:cubicBezTo>
                        <a:cubicBezTo>
                          <a:pt x="84" y="392"/>
                          <a:pt x="0" y="307"/>
                          <a:pt x="0" y="196"/>
                        </a:cubicBezTo>
                        <a:cubicBezTo>
                          <a:pt x="0" y="84"/>
                          <a:pt x="84" y="0"/>
                          <a:pt x="196" y="0"/>
                        </a:cubicBezTo>
                      </a:path>
                    </a:pathLst>
                  </a:custGeom>
                  <a:solidFill>
                    <a:srgbClr val="FFCC00"/>
                  </a:solidFill>
                  <a:ln w="126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" name="Line 112">
                <a:extLst>
                  <a:ext uri="{FF2B5EF4-FFF2-40B4-BE49-F238E27FC236}">
                    <a16:creationId xmlns:a16="http://schemas.microsoft.com/office/drawing/2014/main" id="{F44C55B5-FE19-4DF0-80C0-DA2A8D040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5767" y="2985734"/>
                <a:ext cx="101600" cy="10318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13">
                <a:extLst>
                  <a:ext uri="{FF2B5EF4-FFF2-40B4-BE49-F238E27FC236}">
                    <a16:creationId xmlns:a16="http://schemas.microsoft.com/office/drawing/2014/main" id="{95FF04D2-6250-4354-87D8-A36D3E361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25767" y="2973034"/>
                <a:ext cx="101600" cy="12382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A089899-F267-4232-AC83-B7C0C24AAF3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67" name="Date Placeholder 3">
            <a:extLst>
              <a:ext uri="{FF2B5EF4-FFF2-40B4-BE49-F238E27FC236}">
                <a16:creationId xmlns:a16="http://schemas.microsoft.com/office/drawing/2014/main" id="{261376A6-249A-42DA-90D1-32BC31B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4C9407E1-6A62-4FDF-ABFC-BDCF965A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733" y="1609968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1037468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Example #2: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53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For Cache Writes there are three phases: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Ownership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Silent Write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Cache Eviction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83648DF-441E-42EE-9AF6-F0616F77EB2B}"/>
              </a:ext>
            </a:extLst>
          </p:cNvPr>
          <p:cNvGrpSpPr/>
          <p:nvPr/>
        </p:nvGrpSpPr>
        <p:grpSpPr>
          <a:xfrm>
            <a:off x="2309376" y="3706323"/>
            <a:ext cx="2126104" cy="2503901"/>
            <a:chOff x="9734937" y="3556874"/>
            <a:chExt cx="2126104" cy="250390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6C0CEC-6370-4CCA-B06A-09B4F30C6595}"/>
                </a:ext>
              </a:extLst>
            </p:cNvPr>
            <p:cNvSpPr/>
            <p:nvPr/>
          </p:nvSpPr>
          <p:spPr>
            <a:xfrm>
              <a:off x="9734937" y="3556874"/>
              <a:ext cx="2126104" cy="25039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2799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u="sng" dirty="0"/>
                <a:t>Legend</a:t>
              </a:r>
            </a:p>
            <a:p>
              <a:r>
                <a:rPr lang="en-US" b="1" dirty="0"/>
                <a:t>Cache State: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M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odified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xclusive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hared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nvalid</a:t>
              </a:r>
            </a:p>
            <a:p>
              <a:r>
                <a:rPr lang="en-US" b="1" dirty="0"/>
                <a:t>  Allocate Tracker </a:t>
              </a:r>
            </a:p>
            <a:p>
              <a:r>
                <a:rPr lang="en-US" b="1" dirty="0"/>
                <a:t>  Deallocate Tracker 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EFA5A35-1949-42C3-A62D-78BC3A6C2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82176" y="5418708"/>
              <a:ext cx="139700" cy="139700"/>
              <a:chOff x="3216" y="1536"/>
              <a:chExt cx="88" cy="88"/>
            </a:xfrm>
          </p:grpSpPr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72A91D72-AB21-440F-81D1-AB42D5AF6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3">
                <a:extLst>
                  <a:ext uri="{FF2B5EF4-FFF2-40B4-BE49-F238E27FC236}">
                    <a16:creationId xmlns:a16="http://schemas.microsoft.com/office/drawing/2014/main" id="{65B3A22C-F44B-405D-8BA1-0A468B2E0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74">
                <a:extLst>
                  <a:ext uri="{FF2B5EF4-FFF2-40B4-BE49-F238E27FC236}">
                    <a16:creationId xmlns:a16="http://schemas.microsoft.com/office/drawing/2014/main" id="{E204D7E7-3E75-4C94-9D79-109208103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110">
              <a:extLst>
                <a:ext uri="{FF2B5EF4-FFF2-40B4-BE49-F238E27FC236}">
                  <a16:creationId xmlns:a16="http://schemas.microsoft.com/office/drawing/2014/main" id="{6F099167-4336-4C87-9F66-8E404BF1F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3024" y="5704274"/>
              <a:ext cx="139700" cy="139700"/>
              <a:chOff x="3216" y="2880"/>
              <a:chExt cx="88" cy="88"/>
            </a:xfrm>
          </p:grpSpPr>
          <p:sp>
            <p:nvSpPr>
              <p:cNvPr id="77" name="Freeform 111">
                <a:extLst>
                  <a:ext uri="{FF2B5EF4-FFF2-40B4-BE49-F238E27FC236}">
                    <a16:creationId xmlns:a16="http://schemas.microsoft.com/office/drawing/2014/main" id="{BAA5BD21-8AEF-4FCC-9343-C9906049D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112">
                <a:extLst>
                  <a:ext uri="{FF2B5EF4-FFF2-40B4-BE49-F238E27FC236}">
                    <a16:creationId xmlns:a16="http://schemas.microsoft.com/office/drawing/2014/main" id="{74BA0BBC-B47F-405A-83FE-37BC2BBC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13">
                <a:extLst>
                  <a:ext uri="{FF2B5EF4-FFF2-40B4-BE49-F238E27FC236}">
                    <a16:creationId xmlns:a16="http://schemas.microsoft.com/office/drawing/2014/main" id="{705DC9C9-5E3C-43D2-9C80-6C9F3D41C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714FCFB-489C-48C3-8C0D-184FA2009B3D}"/>
              </a:ext>
            </a:extLst>
          </p:cNvPr>
          <p:cNvSpPr txBox="1"/>
          <p:nvPr/>
        </p:nvSpPr>
        <p:spPr>
          <a:xfrm rot="5400000">
            <a:off x="4576700" y="2557143"/>
            <a:ext cx="1805678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Ownership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0FCD32-3039-4D0C-9A69-C1CF4F4CC2AB}"/>
              </a:ext>
            </a:extLst>
          </p:cNvPr>
          <p:cNvSpPr txBox="1"/>
          <p:nvPr/>
        </p:nvSpPr>
        <p:spPr>
          <a:xfrm rot="5400000">
            <a:off x="5058034" y="3897266"/>
            <a:ext cx="835468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46B78DF-D166-47F4-B28B-080E7E31D2D9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97" name="Text Box 26">
            <a:extLst>
              <a:ext uri="{FF2B5EF4-FFF2-40B4-BE49-F238E27FC236}">
                <a16:creationId xmlns:a16="http://schemas.microsoft.com/office/drawing/2014/main" id="{A16BD7F6-D93B-49AD-9E09-4BD1A86A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8" y="571146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id="{91F47BAA-5318-4846-ADBB-E962D49A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71" y="623965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101" name="Text Box 36">
            <a:extLst>
              <a:ext uri="{FF2B5EF4-FFF2-40B4-BE49-F238E27FC236}">
                <a16:creationId xmlns:a16="http://schemas.microsoft.com/office/drawing/2014/main" id="{A18D6E26-A99B-4118-86A9-C14AA433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788" y="1018659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9CBED32-5284-47E9-B00B-406C0188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092" y="1437041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93CF84BC-280C-4134-B02E-F205955B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092" y="1437041"/>
            <a:ext cx="29848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S</a:t>
            </a:r>
          </a:p>
        </p:txBody>
      </p:sp>
      <p:sp>
        <p:nvSpPr>
          <p:cNvPr id="96" name="Line 25">
            <a:extLst>
              <a:ext uri="{FF2B5EF4-FFF2-40B4-BE49-F238E27FC236}">
                <a16:creationId xmlns:a16="http://schemas.microsoft.com/office/drawing/2014/main" id="{6DEC7E64-DF2C-42BC-AF6B-48A1CAFE0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441" y="1609968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ACC5A4F3-9BAC-4C16-999C-0D495085A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3358" y="1554421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33E377-2101-40FF-AF10-9301674566A1}"/>
              </a:ext>
            </a:extLst>
          </p:cNvPr>
          <p:cNvGrpSpPr/>
          <p:nvPr/>
        </p:nvGrpSpPr>
        <p:grpSpPr>
          <a:xfrm>
            <a:off x="5799941" y="1765456"/>
            <a:ext cx="6125554" cy="4334071"/>
            <a:chOff x="3462779" y="1828800"/>
            <a:chExt cx="8554528" cy="3735387"/>
          </a:xfrm>
        </p:grpSpPr>
        <p:sp>
          <p:nvSpPr>
            <p:cNvPr id="87" name="Line 13">
              <a:extLst>
                <a:ext uri="{FF2B5EF4-FFF2-40B4-BE49-F238E27FC236}">
                  <a16:creationId xmlns:a16="http://schemas.microsoft.com/office/drawing/2014/main" id="{FA5F9729-CA58-42FC-8643-F8C3B75A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4">
              <a:extLst>
                <a:ext uri="{FF2B5EF4-FFF2-40B4-BE49-F238E27FC236}">
                  <a16:creationId xmlns:a16="http://schemas.microsoft.com/office/drawing/2014/main" id="{B73821EE-2239-44CE-A049-4E3FFA18C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5">
              <a:extLst>
                <a:ext uri="{FF2B5EF4-FFF2-40B4-BE49-F238E27FC236}">
                  <a16:creationId xmlns:a16="http://schemas.microsoft.com/office/drawing/2014/main" id="{6ACFE638-5870-4FC4-95A6-2937BDD2B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38">
              <a:extLst>
                <a:ext uri="{FF2B5EF4-FFF2-40B4-BE49-F238E27FC236}">
                  <a16:creationId xmlns:a16="http://schemas.microsoft.com/office/drawing/2014/main" id="{855144AD-2E17-4188-8231-4AD2F8596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6">
              <a:extLst>
                <a:ext uri="{FF2B5EF4-FFF2-40B4-BE49-F238E27FC236}">
                  <a16:creationId xmlns:a16="http://schemas.microsoft.com/office/drawing/2014/main" id="{A84A4071-3F81-454B-BE9C-754A4D9C5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9">
              <a:extLst>
                <a:ext uri="{FF2B5EF4-FFF2-40B4-BE49-F238E27FC236}">
                  <a16:creationId xmlns:a16="http://schemas.microsoft.com/office/drawing/2014/main" id="{BB0E234A-A46A-43B9-80DE-A203E6450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0">
              <a:extLst>
                <a:ext uri="{FF2B5EF4-FFF2-40B4-BE49-F238E27FC236}">
                  <a16:creationId xmlns:a16="http://schemas.microsoft.com/office/drawing/2014/main" id="{FF9450D7-DE52-4278-B6D3-E8C1DD5CF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1">
              <a:extLst>
                <a:ext uri="{FF2B5EF4-FFF2-40B4-BE49-F238E27FC236}">
                  <a16:creationId xmlns:a16="http://schemas.microsoft.com/office/drawing/2014/main" id="{9D9DCAEA-3987-4C5E-A2A7-782436B3A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Line 30">
            <a:extLst>
              <a:ext uri="{FF2B5EF4-FFF2-40B4-BE49-F238E27FC236}">
                <a16:creationId xmlns:a16="http://schemas.microsoft.com/office/drawing/2014/main" id="{4AD9A71F-DFA4-4215-8E54-D5E5095C8C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0905" y="1562453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A7457DC1-B924-4DBD-B105-68A22D5B1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6815" y="2139056"/>
            <a:ext cx="9515" cy="4147797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91E511-A9FB-483E-A876-F6B35B19DDE4}"/>
              </a:ext>
            </a:extLst>
          </p:cNvPr>
          <p:cNvGrpSpPr/>
          <p:nvPr/>
        </p:nvGrpSpPr>
        <p:grpSpPr>
          <a:xfrm>
            <a:off x="5802481" y="1715910"/>
            <a:ext cx="5478462" cy="2075438"/>
            <a:chOff x="5802481" y="1715910"/>
            <a:chExt cx="5478462" cy="2075438"/>
          </a:xfrm>
        </p:grpSpPr>
        <p:grpSp>
          <p:nvGrpSpPr>
            <p:cNvPr id="147" name="Group 71">
              <a:extLst>
                <a:ext uri="{FF2B5EF4-FFF2-40B4-BE49-F238E27FC236}">
                  <a16:creationId xmlns:a16="http://schemas.microsoft.com/office/drawing/2014/main" id="{B854EEDE-138D-4403-B4B4-0B4546A0A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18368" y="2376507"/>
              <a:ext cx="139700" cy="139700"/>
              <a:chOff x="3216" y="1536"/>
              <a:chExt cx="88" cy="88"/>
            </a:xfrm>
          </p:grpSpPr>
          <p:sp>
            <p:nvSpPr>
              <p:cNvPr id="148" name="Freeform 72">
                <a:extLst>
                  <a:ext uri="{FF2B5EF4-FFF2-40B4-BE49-F238E27FC236}">
                    <a16:creationId xmlns:a16="http://schemas.microsoft.com/office/drawing/2014/main" id="{2350DD58-F1A0-46E7-8547-FCE23ED07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Line 73">
                <a:extLst>
                  <a:ext uri="{FF2B5EF4-FFF2-40B4-BE49-F238E27FC236}">
                    <a16:creationId xmlns:a16="http://schemas.microsoft.com/office/drawing/2014/main" id="{D01B6C08-7BC3-47E2-ADB7-F7E103C28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74">
                <a:extLst>
                  <a:ext uri="{FF2B5EF4-FFF2-40B4-BE49-F238E27FC236}">
                    <a16:creationId xmlns:a16="http://schemas.microsoft.com/office/drawing/2014/main" id="{2C188399-AE22-41EB-B7E4-0D45149D9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DD6EDE-3EBC-47F1-BBE7-86A9AA000171}"/>
                </a:ext>
              </a:extLst>
            </p:cNvPr>
            <p:cNvGrpSpPr/>
            <p:nvPr/>
          </p:nvGrpSpPr>
          <p:grpSpPr>
            <a:xfrm>
              <a:off x="5802481" y="1715910"/>
              <a:ext cx="5478462" cy="2075438"/>
              <a:chOff x="5802481" y="1715910"/>
              <a:chExt cx="5478462" cy="207543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BD932B9-5044-4C23-8DC6-0C5296B67FE9}"/>
                  </a:ext>
                </a:extLst>
              </p:cNvPr>
              <p:cNvGrpSpPr/>
              <p:nvPr/>
            </p:nvGrpSpPr>
            <p:grpSpPr>
              <a:xfrm>
                <a:off x="5802481" y="1715910"/>
                <a:ext cx="5478462" cy="2075438"/>
                <a:chOff x="5802481" y="1715910"/>
                <a:chExt cx="5478462" cy="2075438"/>
              </a:xfrm>
            </p:grpSpPr>
            <p:sp>
              <p:nvSpPr>
                <p:cNvPr id="114" name="Line 64">
                  <a:extLst>
                    <a:ext uri="{FF2B5EF4-FFF2-40B4-BE49-F238E27FC236}">
                      <a16:creationId xmlns:a16="http://schemas.microsoft.com/office/drawing/2014/main" id="{0C19B23F-B3D2-4034-B7ED-7B37FDE8A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566068" y="3043999"/>
                  <a:ext cx="3798185" cy="275552"/>
                </a:xfrm>
                <a:prstGeom prst="line">
                  <a:avLst/>
                </a:prstGeom>
                <a:noFill/>
                <a:ln w="28440">
                  <a:solidFill>
                    <a:srgbClr val="FFA893"/>
                  </a:solidFill>
                  <a:prstDash val="solid"/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1B931F4-6D20-4179-988C-81456C31540A}"/>
                    </a:ext>
                  </a:extLst>
                </p:cNvPr>
                <p:cNvGrpSpPr/>
                <p:nvPr/>
              </p:nvGrpSpPr>
              <p:grpSpPr>
                <a:xfrm>
                  <a:off x="5802481" y="1715910"/>
                  <a:ext cx="5478462" cy="2075438"/>
                  <a:chOff x="5802481" y="1715910"/>
                  <a:chExt cx="5478462" cy="2075438"/>
                </a:xfrm>
              </p:grpSpPr>
              <p:sp>
                <p:nvSpPr>
                  <p:cNvPr id="103" name="Text Box 75">
                    <a:extLst>
                      <a:ext uri="{FF2B5EF4-FFF2-40B4-BE49-F238E27FC236}">
                        <a16:creationId xmlns:a16="http://schemas.microsoft.com/office/drawing/2014/main" id="{AE80E622-1BC5-4904-9AE7-163021886B4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53386">
                    <a:off x="8608586" y="2194530"/>
                    <a:ext cx="833733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SnpInv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4" name="Text Box 78">
                    <a:extLst>
                      <a:ext uri="{FF2B5EF4-FFF2-40B4-BE49-F238E27FC236}">
                        <a16:creationId xmlns:a16="http://schemas.microsoft.com/office/drawing/2014/main" id="{049BDD6B-89D0-4B04-9B6F-33CC438FA0E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1658">
                    <a:off x="7289782" y="1722526"/>
                    <a:ext cx="84174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RdOwn</a:t>
                    </a:r>
                    <a:endParaRPr lang="en-GB" sz="10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5" name="Text Box 86">
                    <a:extLst>
                      <a:ext uri="{FF2B5EF4-FFF2-40B4-BE49-F238E27FC236}">
                        <a16:creationId xmlns:a16="http://schemas.microsoft.com/office/drawing/2014/main" id="{32996048-2F40-4965-B916-E5CF8A55EA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738785">
                    <a:off x="10302795" y="2204187"/>
                    <a:ext cx="921276" cy="2777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92160" tIns="46080" rIns="92160" bIns="46080">
                    <a:spAutoFit/>
                  </a:bodyPr>
                  <a:lstStyle/>
                  <a:p>
                    <a:pPr algn="r"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 err="1">
                        <a:solidFill>
                          <a:schemeClr val="bg1"/>
                        </a:solidFill>
                        <a:latin typeface="Tahoma" pitchFamily="34" charset="0"/>
                      </a:rPr>
                      <a:t>MemRd</a:t>
                    </a:r>
                    <a:endParaRPr lang="en-GB" sz="1200" b="1" dirty="0">
                      <a:solidFill>
                        <a:schemeClr val="bg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6" name="Line 89">
                    <a:extLst>
                      <a:ext uri="{FF2B5EF4-FFF2-40B4-BE49-F238E27FC236}">
                        <a16:creationId xmlns:a16="http://schemas.microsoft.com/office/drawing/2014/main" id="{92FDC19B-08B4-47CF-B78B-F90BDE0C71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366542" y="2470503"/>
                    <a:ext cx="816040" cy="152271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Text Box 109">
                    <a:extLst>
                      <a:ext uri="{FF2B5EF4-FFF2-40B4-BE49-F238E27FC236}">
                        <a16:creationId xmlns:a16="http://schemas.microsoft.com/office/drawing/2014/main" id="{7C95A827-E5AC-41FC-AF67-C493DB5E844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02481" y="3134387"/>
                    <a:ext cx="76200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I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E</a:t>
                    </a:r>
                    <a:endParaRPr lang="en-US" sz="1400" b="1" dirty="0">
                      <a:solidFill>
                        <a:srgbClr val="F51D32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0" name="Line 64">
                    <a:extLst>
                      <a:ext uri="{FF2B5EF4-FFF2-40B4-BE49-F238E27FC236}">
                        <a16:creationId xmlns:a16="http://schemas.microsoft.com/office/drawing/2014/main" id="{3972AFD3-32E6-4357-B0B8-4FEEC6A352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515461" y="2628286"/>
                    <a:ext cx="1870075" cy="327025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64">
                    <a:extLst>
                      <a:ext uri="{FF2B5EF4-FFF2-40B4-BE49-F238E27FC236}">
                        <a16:creationId xmlns:a16="http://schemas.microsoft.com/office/drawing/2014/main" id="{148F2F34-1820-4485-B16A-80E865FE35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21628" y="3077337"/>
                    <a:ext cx="3722688" cy="64416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prstDash val="solid"/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Text Box 58">
                    <a:extLst>
                      <a:ext uri="{FF2B5EF4-FFF2-40B4-BE49-F238E27FC236}">
                        <a16:creationId xmlns:a16="http://schemas.microsoft.com/office/drawing/2014/main" id="{51182FA2-6D86-49D6-B806-0F1721CA80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036039">
                    <a:off x="6807237" y="3354086"/>
                    <a:ext cx="61251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13" name="Text Box 109">
                    <a:extLst>
                      <a:ext uri="{FF2B5EF4-FFF2-40B4-BE49-F238E27FC236}">
                        <a16:creationId xmlns:a16="http://schemas.microsoft.com/office/drawing/2014/main" id="{0D50FA4D-C151-4A06-BADA-5DBA07889F5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95258" y="2412498"/>
                    <a:ext cx="685800" cy="307975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S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I</a:t>
                    </a:r>
                    <a:endParaRPr lang="en-US" sz="1400" b="1" dirty="0">
                      <a:solidFill>
                        <a:srgbClr val="00B0F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5" name="Text Box 58">
                    <a:extLst>
                      <a:ext uri="{FF2B5EF4-FFF2-40B4-BE49-F238E27FC236}">
                        <a16:creationId xmlns:a16="http://schemas.microsoft.com/office/drawing/2014/main" id="{78468543-3F17-47D7-B502-8E92E18184F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13042">
                    <a:off x="7177529" y="2943650"/>
                    <a:ext cx="64457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GO-E</a:t>
                    </a:r>
                  </a:p>
                </p:txBody>
              </p:sp>
              <p:grpSp>
                <p:nvGrpSpPr>
                  <p:cNvPr id="116" name="Group 110">
                    <a:extLst>
                      <a:ext uri="{FF2B5EF4-FFF2-40B4-BE49-F238E27FC236}">
                        <a16:creationId xmlns:a16="http://schemas.microsoft.com/office/drawing/2014/main" id="{5469EDE1-5315-4F72-A020-BDEE8ACCAE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510031" y="3651648"/>
                    <a:ext cx="139700" cy="139700"/>
                    <a:chOff x="3216" y="2880"/>
                    <a:chExt cx="88" cy="88"/>
                  </a:xfrm>
                </p:grpSpPr>
                <p:sp>
                  <p:nvSpPr>
                    <p:cNvPr id="117" name="Freeform 111">
                      <a:extLst>
                        <a:ext uri="{FF2B5EF4-FFF2-40B4-BE49-F238E27FC236}">
                          <a16:creationId xmlns:a16="http://schemas.microsoft.com/office/drawing/2014/main" id="{9496B700-B5E5-4C8F-91EA-2EC7403762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2880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3"/>
                        <a:gd name="T2" fmla="*/ 5 w 393"/>
                        <a:gd name="T3" fmla="*/ 2 h 393"/>
                        <a:gd name="T4" fmla="*/ 2 w 393"/>
                        <a:gd name="T5" fmla="*/ 5 h 393"/>
                        <a:gd name="T6" fmla="*/ 0 w 393"/>
                        <a:gd name="T7" fmla="*/ 2 h 393"/>
                        <a:gd name="T8" fmla="*/ 2 w 393"/>
                        <a:gd name="T9" fmla="*/ 0 h 393"/>
                        <a:gd name="T10" fmla="*/ 2 w 393"/>
                        <a:gd name="T11" fmla="*/ 0 h 39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3"/>
                        <a:gd name="T20" fmla="*/ 393 w 393"/>
                        <a:gd name="T21" fmla="*/ 393 h 39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3">
                          <a:moveTo>
                            <a:pt x="196" y="0"/>
                          </a:moveTo>
                          <a:cubicBezTo>
                            <a:pt x="307" y="0"/>
                            <a:pt x="392" y="84"/>
                            <a:pt x="392" y="196"/>
                          </a:cubicBezTo>
                          <a:cubicBezTo>
                            <a:pt x="392" y="307"/>
                            <a:pt x="307" y="392"/>
                            <a:pt x="196" y="392"/>
                          </a:cubicBezTo>
                          <a:cubicBezTo>
                            <a:pt x="84" y="392"/>
                            <a:pt x="0" y="307"/>
                            <a:pt x="0" y="196"/>
                          </a:cubicBezTo>
                          <a:cubicBezTo>
                            <a:pt x="0" y="84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FFCC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112">
                      <a:extLst>
                        <a:ext uri="{FF2B5EF4-FFF2-40B4-BE49-F238E27FC236}">
                          <a16:creationId xmlns:a16="http://schemas.microsoft.com/office/drawing/2014/main" id="{D9F661D2-1902-4D3A-929D-A45F31555A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9" y="2893"/>
                      <a:ext cx="64" cy="65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113">
                      <a:extLst>
                        <a:ext uri="{FF2B5EF4-FFF2-40B4-BE49-F238E27FC236}">
                          <a16:creationId xmlns:a16="http://schemas.microsoft.com/office/drawing/2014/main" id="{0FB1D1EC-A6D3-4CE3-9D1C-2CE87255BC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29" y="2885"/>
                      <a:ext cx="64" cy="78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3" name="Text Box 58">
                    <a:extLst>
                      <a:ext uri="{FF2B5EF4-FFF2-40B4-BE49-F238E27FC236}">
                        <a16:creationId xmlns:a16="http://schemas.microsoft.com/office/drawing/2014/main" id="{2303C94D-E63A-40FC-87AF-5B7FF85541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34912">
                    <a:off x="9038294" y="2529287"/>
                    <a:ext cx="1152731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RspI</a:t>
                    </a: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 </a:t>
                    </a: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HitSE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44" name="Line 87">
                    <a:extLst>
                      <a:ext uri="{FF2B5EF4-FFF2-40B4-BE49-F238E27FC236}">
                        <a16:creationId xmlns:a16="http://schemas.microsoft.com/office/drawing/2014/main" id="{5FC8DD7B-90BF-4BFE-AA29-C8549A6ABC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371010" y="2645355"/>
                    <a:ext cx="827087" cy="330200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 type="triangle" w="lg" len="lg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Text Box 88">
                    <a:extLst>
                      <a:ext uri="{FF2B5EF4-FFF2-40B4-BE49-F238E27FC236}">
                        <a16:creationId xmlns:a16="http://schemas.microsoft.com/office/drawing/2014/main" id="{5E4A65F0-09C9-45EF-B2A1-DA812CA488E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216785">
                    <a:off x="10595143" y="2773553"/>
                    <a:ext cx="685800" cy="2762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2160" tIns="46080" rIns="92160" bIns="46080">
                    <a:spAutoFit/>
                  </a:bodyPr>
                  <a:lstStyle/>
                  <a:p>
                    <a:pPr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>
                        <a:solidFill>
                          <a:schemeClr val="bg1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46" name="Line 11">
                    <a:extLst>
                      <a:ext uri="{FF2B5EF4-FFF2-40B4-BE49-F238E27FC236}">
                        <a16:creationId xmlns:a16="http://schemas.microsoft.com/office/drawing/2014/main" id="{8F242A07-C565-415C-BC70-54F5EA2326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489598" y="2452707"/>
                    <a:ext cx="1828770" cy="99522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3" name="Group 71">
                    <a:extLst>
                      <a:ext uri="{FF2B5EF4-FFF2-40B4-BE49-F238E27FC236}">
                        <a16:creationId xmlns:a16="http://schemas.microsoft.com/office/drawing/2014/main" id="{A9481D9C-F61A-48BB-BDDD-A38B7FD284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61225" y="1715910"/>
                    <a:ext cx="139700" cy="139700"/>
                    <a:chOff x="3216" y="1536"/>
                    <a:chExt cx="88" cy="88"/>
                  </a:xfrm>
                </p:grpSpPr>
                <p:sp>
                  <p:nvSpPr>
                    <p:cNvPr id="154" name="Freeform 72">
                      <a:extLst>
                        <a:ext uri="{FF2B5EF4-FFF2-40B4-BE49-F238E27FC236}">
                          <a16:creationId xmlns:a16="http://schemas.microsoft.com/office/drawing/2014/main" id="{257D2329-452C-4A3B-A4F5-FAB3ED1A69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1536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4"/>
                        <a:gd name="T2" fmla="*/ 5 w 393"/>
                        <a:gd name="T3" fmla="*/ 2 h 394"/>
                        <a:gd name="T4" fmla="*/ 2 w 393"/>
                        <a:gd name="T5" fmla="*/ 5 h 394"/>
                        <a:gd name="T6" fmla="*/ 0 w 393"/>
                        <a:gd name="T7" fmla="*/ 2 h 394"/>
                        <a:gd name="T8" fmla="*/ 2 w 393"/>
                        <a:gd name="T9" fmla="*/ 0 h 394"/>
                        <a:gd name="T10" fmla="*/ 2 w 393"/>
                        <a:gd name="T11" fmla="*/ 0 h 39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4"/>
                        <a:gd name="T20" fmla="*/ 393 w 393"/>
                        <a:gd name="T21" fmla="*/ 394 h 39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4">
                          <a:moveTo>
                            <a:pt x="196" y="0"/>
                          </a:moveTo>
                          <a:cubicBezTo>
                            <a:pt x="307" y="0"/>
                            <a:pt x="392" y="85"/>
                            <a:pt x="392" y="197"/>
                          </a:cubicBezTo>
                          <a:cubicBezTo>
                            <a:pt x="392" y="308"/>
                            <a:pt x="307" y="393"/>
                            <a:pt x="196" y="393"/>
                          </a:cubicBezTo>
                          <a:cubicBezTo>
                            <a:pt x="84" y="393"/>
                            <a:pt x="0" y="308"/>
                            <a:pt x="0" y="197"/>
                          </a:cubicBezTo>
                          <a:cubicBezTo>
                            <a:pt x="0" y="85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73">
                      <a:extLst>
                        <a:ext uri="{FF2B5EF4-FFF2-40B4-BE49-F238E27FC236}">
                          <a16:creationId xmlns:a16="http://schemas.microsoft.com/office/drawing/2014/main" id="{B945B0D2-687C-49D7-9465-C472AFCF52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582"/>
                      <a:ext cx="89" cy="1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74">
                      <a:extLst>
                        <a:ext uri="{FF2B5EF4-FFF2-40B4-BE49-F238E27FC236}">
                          <a16:creationId xmlns:a16="http://schemas.microsoft.com/office/drawing/2014/main" id="{9ACCB73D-93D6-4F42-9533-EE131A9783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1" y="1536"/>
                      <a:ext cx="1" cy="89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" name="Line 76">
                    <a:extLst>
                      <a:ext uri="{FF2B5EF4-FFF2-40B4-BE49-F238E27FC236}">
                        <a16:creationId xmlns:a16="http://schemas.microsoft.com/office/drawing/2014/main" id="{D7646C7A-71D7-48C1-84E4-D6C83A60D6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537425" y="1792110"/>
                    <a:ext cx="3810000" cy="60960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111">
                    <a:extLst>
                      <a:ext uri="{FF2B5EF4-FFF2-40B4-BE49-F238E27FC236}">
                        <a16:creationId xmlns:a16="http://schemas.microsoft.com/office/drawing/2014/main" id="{B8EB58D0-A803-4746-AD43-1A1FD039DB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05129" y="2965096"/>
                    <a:ext cx="141288" cy="141288"/>
                  </a:xfrm>
                  <a:custGeom>
                    <a:avLst/>
                    <a:gdLst>
                      <a:gd name="T0" fmla="*/ 2 w 393"/>
                      <a:gd name="T1" fmla="*/ 0 h 393"/>
                      <a:gd name="T2" fmla="*/ 5 w 393"/>
                      <a:gd name="T3" fmla="*/ 2 h 393"/>
                      <a:gd name="T4" fmla="*/ 2 w 393"/>
                      <a:gd name="T5" fmla="*/ 5 h 393"/>
                      <a:gd name="T6" fmla="*/ 0 w 393"/>
                      <a:gd name="T7" fmla="*/ 2 h 393"/>
                      <a:gd name="T8" fmla="*/ 2 w 393"/>
                      <a:gd name="T9" fmla="*/ 0 h 393"/>
                      <a:gd name="T10" fmla="*/ 2 w 393"/>
                      <a:gd name="T11" fmla="*/ 0 h 3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93"/>
                      <a:gd name="T19" fmla="*/ 0 h 393"/>
                      <a:gd name="T20" fmla="*/ 393 w 393"/>
                      <a:gd name="T21" fmla="*/ 393 h 3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93" h="393">
                        <a:moveTo>
                          <a:pt x="196" y="0"/>
                        </a:moveTo>
                        <a:cubicBezTo>
                          <a:pt x="307" y="0"/>
                          <a:pt x="392" y="84"/>
                          <a:pt x="392" y="196"/>
                        </a:cubicBezTo>
                        <a:cubicBezTo>
                          <a:pt x="392" y="307"/>
                          <a:pt x="307" y="392"/>
                          <a:pt x="196" y="392"/>
                        </a:cubicBezTo>
                        <a:cubicBezTo>
                          <a:pt x="84" y="392"/>
                          <a:pt x="0" y="307"/>
                          <a:pt x="0" y="196"/>
                        </a:cubicBezTo>
                        <a:cubicBezTo>
                          <a:pt x="0" y="84"/>
                          <a:pt x="84" y="0"/>
                          <a:pt x="196" y="0"/>
                        </a:cubicBezTo>
                      </a:path>
                    </a:pathLst>
                  </a:custGeom>
                  <a:solidFill>
                    <a:srgbClr val="FFCC00"/>
                  </a:solidFill>
                  <a:ln w="126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" name="Line 112">
                <a:extLst>
                  <a:ext uri="{FF2B5EF4-FFF2-40B4-BE49-F238E27FC236}">
                    <a16:creationId xmlns:a16="http://schemas.microsoft.com/office/drawing/2014/main" id="{F44C55B5-FE19-4DF0-80C0-DA2A8D040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5767" y="2985734"/>
                <a:ext cx="101600" cy="10318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13">
                <a:extLst>
                  <a:ext uri="{FF2B5EF4-FFF2-40B4-BE49-F238E27FC236}">
                    <a16:creationId xmlns:a16="http://schemas.microsoft.com/office/drawing/2014/main" id="{95FF04D2-6250-4354-87D8-A36D3E361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25767" y="2973034"/>
                <a:ext cx="101600" cy="12382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A089899-F267-4232-AC83-B7C0C24AAF3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67" name="Date Placeholder 3">
            <a:extLst>
              <a:ext uri="{FF2B5EF4-FFF2-40B4-BE49-F238E27FC236}">
                <a16:creationId xmlns:a16="http://schemas.microsoft.com/office/drawing/2014/main" id="{261376A6-249A-42DA-90D1-32BC31B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0" name="Text Box 109">
            <a:extLst>
              <a:ext uri="{FF2B5EF4-FFF2-40B4-BE49-F238E27FC236}">
                <a16:creationId xmlns:a16="http://schemas.microsoft.com/office/drawing/2014/main" id="{67F1CB5E-48C9-4B1D-919F-2DCC4670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176" y="4168242"/>
            <a:ext cx="76200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E </a:t>
            </a:r>
            <a:r>
              <a:rPr lang="en-GB" sz="1400" b="1" dirty="0">
                <a:solidFill>
                  <a:srgbClr val="F51D32"/>
                </a:solidFill>
                <a:latin typeface="Wingdings" pitchFamily="2" charset="2"/>
              </a:rPr>
              <a:t></a:t>
            </a:r>
            <a:r>
              <a:rPr lang="en-GB" sz="1400" b="1" dirty="0">
                <a:solidFill>
                  <a:srgbClr val="F51D32"/>
                </a:solidFill>
                <a:latin typeface="Calibri" pitchFamily="34" charset="0"/>
              </a:rPr>
              <a:t> </a:t>
            </a:r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M</a:t>
            </a:r>
            <a:endParaRPr lang="en-US" sz="1400" b="1" dirty="0">
              <a:solidFill>
                <a:srgbClr val="F51D32"/>
              </a:solidFill>
              <a:latin typeface="Tahoma" pitchFamily="34" charset="0"/>
            </a:endParaRP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4C9407E1-6A62-4FDF-ABFC-BDCF965A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733" y="1609968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Controller</a:t>
            </a:r>
          </a:p>
        </p:txBody>
      </p:sp>
      <p:sp>
        <p:nvSpPr>
          <p:cNvPr id="121" name="Text Box 58">
            <a:extLst>
              <a:ext uri="{FF2B5EF4-FFF2-40B4-BE49-F238E27FC236}">
                <a16:creationId xmlns:a16="http://schemas.microsoft.com/office/drawing/2014/main" id="{0EF073FC-D164-47D9-808D-A33BA0DC2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933" y="3854911"/>
            <a:ext cx="1317840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&lt;Silent </a:t>
            </a:r>
            <a:r>
              <a:rPr lang="en-GB" sz="1400" b="1" dirty="0" err="1">
                <a:solidFill>
                  <a:srgbClr val="FF8585"/>
                </a:solidFill>
                <a:latin typeface="Tahoma" pitchFamily="34" charset="0"/>
              </a:rPr>
              <a:t>Wr</a:t>
            </a: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49696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Example #2: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353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For Cache Writes there are three phases: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Ownership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Silent Write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Cache Eviction</a:t>
            </a:r>
            <a:endParaRPr lang="en-US" sz="2400" b="1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83648DF-441E-42EE-9AF6-F0616F77EB2B}"/>
              </a:ext>
            </a:extLst>
          </p:cNvPr>
          <p:cNvGrpSpPr/>
          <p:nvPr/>
        </p:nvGrpSpPr>
        <p:grpSpPr>
          <a:xfrm>
            <a:off x="2309376" y="3706323"/>
            <a:ext cx="2126104" cy="2503901"/>
            <a:chOff x="9734937" y="3556874"/>
            <a:chExt cx="2126104" cy="250390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6C0CEC-6370-4CCA-B06A-09B4F30C6595}"/>
                </a:ext>
              </a:extLst>
            </p:cNvPr>
            <p:cNvSpPr/>
            <p:nvPr/>
          </p:nvSpPr>
          <p:spPr>
            <a:xfrm>
              <a:off x="9734937" y="3556874"/>
              <a:ext cx="2126104" cy="25039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2799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u="sng" dirty="0"/>
                <a:t>Legend</a:t>
              </a:r>
            </a:p>
            <a:p>
              <a:r>
                <a:rPr lang="en-US" b="1" dirty="0"/>
                <a:t>Cache State: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M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odified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xclusive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hared</a:t>
              </a:r>
            </a:p>
            <a:p>
              <a:pPr lvl="1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nvalid</a:t>
              </a:r>
            </a:p>
            <a:p>
              <a:r>
                <a:rPr lang="en-US" b="1" dirty="0"/>
                <a:t>  Allocate Tracker </a:t>
              </a:r>
            </a:p>
            <a:p>
              <a:r>
                <a:rPr lang="en-US" b="1" dirty="0"/>
                <a:t>  Deallocate Tracker 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EFA5A35-1949-42C3-A62D-78BC3A6C2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82176" y="5418708"/>
              <a:ext cx="139700" cy="139700"/>
              <a:chOff x="3216" y="1536"/>
              <a:chExt cx="88" cy="88"/>
            </a:xfrm>
          </p:grpSpPr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72A91D72-AB21-440F-81D1-AB42D5AF6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3">
                <a:extLst>
                  <a:ext uri="{FF2B5EF4-FFF2-40B4-BE49-F238E27FC236}">
                    <a16:creationId xmlns:a16="http://schemas.microsoft.com/office/drawing/2014/main" id="{65B3A22C-F44B-405D-8BA1-0A468B2E0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74">
                <a:extLst>
                  <a:ext uri="{FF2B5EF4-FFF2-40B4-BE49-F238E27FC236}">
                    <a16:creationId xmlns:a16="http://schemas.microsoft.com/office/drawing/2014/main" id="{E204D7E7-3E75-4C94-9D79-109208103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110">
              <a:extLst>
                <a:ext uri="{FF2B5EF4-FFF2-40B4-BE49-F238E27FC236}">
                  <a16:creationId xmlns:a16="http://schemas.microsoft.com/office/drawing/2014/main" id="{6F099167-4336-4C87-9F66-8E404BF1F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3024" y="5704274"/>
              <a:ext cx="139700" cy="139700"/>
              <a:chOff x="3216" y="2880"/>
              <a:chExt cx="88" cy="88"/>
            </a:xfrm>
          </p:grpSpPr>
          <p:sp>
            <p:nvSpPr>
              <p:cNvPr id="77" name="Freeform 111">
                <a:extLst>
                  <a:ext uri="{FF2B5EF4-FFF2-40B4-BE49-F238E27FC236}">
                    <a16:creationId xmlns:a16="http://schemas.microsoft.com/office/drawing/2014/main" id="{BAA5BD21-8AEF-4FCC-9343-C9906049D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112">
                <a:extLst>
                  <a:ext uri="{FF2B5EF4-FFF2-40B4-BE49-F238E27FC236}">
                    <a16:creationId xmlns:a16="http://schemas.microsoft.com/office/drawing/2014/main" id="{74BA0BBC-B47F-405A-83FE-37BC2BBC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13">
                <a:extLst>
                  <a:ext uri="{FF2B5EF4-FFF2-40B4-BE49-F238E27FC236}">
                    <a16:creationId xmlns:a16="http://schemas.microsoft.com/office/drawing/2014/main" id="{705DC9C9-5E3C-43D2-9C80-6C9F3D41C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714FCFB-489C-48C3-8C0D-184FA2009B3D}"/>
              </a:ext>
            </a:extLst>
          </p:cNvPr>
          <p:cNvSpPr txBox="1"/>
          <p:nvPr/>
        </p:nvSpPr>
        <p:spPr>
          <a:xfrm rot="5400000">
            <a:off x="4576700" y="2557143"/>
            <a:ext cx="1805678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Ownership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0FCD32-3039-4D0C-9A69-C1CF4F4CC2AB}"/>
              </a:ext>
            </a:extLst>
          </p:cNvPr>
          <p:cNvSpPr txBox="1"/>
          <p:nvPr/>
        </p:nvSpPr>
        <p:spPr>
          <a:xfrm rot="5400000">
            <a:off x="5058034" y="3897266"/>
            <a:ext cx="835468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188856-D437-4211-9FBF-193A425C00A3}"/>
              </a:ext>
            </a:extLst>
          </p:cNvPr>
          <p:cNvSpPr txBox="1"/>
          <p:nvPr/>
        </p:nvSpPr>
        <p:spPr>
          <a:xfrm rot="5400000">
            <a:off x="4772218" y="5017250"/>
            <a:ext cx="1404502" cy="369332"/>
          </a:xfrm>
          <a:prstGeom prst="rect">
            <a:avLst/>
          </a:prstGeom>
          <a:solidFill>
            <a:srgbClr val="A1CF6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Eviction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46B78DF-D166-47F4-B28B-080E7E31D2D9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97" name="Text Box 26">
            <a:extLst>
              <a:ext uri="{FF2B5EF4-FFF2-40B4-BE49-F238E27FC236}">
                <a16:creationId xmlns:a16="http://schemas.microsoft.com/office/drawing/2014/main" id="{A16BD7F6-D93B-49AD-9E09-4BD1A86A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8" y="571146"/>
            <a:ext cx="1216850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CXL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Tahoma" pitchFamily="34" charset="0"/>
              </a:rPr>
              <a:t>Device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id="{91F47BAA-5318-4846-ADBB-E962D49A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71" y="623965"/>
            <a:ext cx="1117465" cy="89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Peer</a:t>
            </a:r>
          </a:p>
          <a:p>
            <a:pPr algn="ct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F0"/>
                </a:solidFill>
                <a:latin typeface="Tahoma" pitchFamily="34" charset="0"/>
              </a:rPr>
              <a:t>Cache</a:t>
            </a:r>
          </a:p>
        </p:txBody>
      </p:sp>
      <p:sp>
        <p:nvSpPr>
          <p:cNvPr id="101" name="Text Box 36">
            <a:extLst>
              <a:ext uri="{FF2B5EF4-FFF2-40B4-BE49-F238E27FC236}">
                <a16:creationId xmlns:a16="http://schemas.microsoft.com/office/drawing/2014/main" id="{A18D6E26-A99B-4118-86A9-C14AA433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788" y="1018659"/>
            <a:ext cx="1088611" cy="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 algn="r">
              <a:spcBef>
                <a:spcPts val="500"/>
              </a:spcBef>
              <a:buClr>
                <a:srgbClr val="0066FF"/>
              </a:buClr>
              <a:buSzPct val="70000"/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9900"/>
                </a:solidFill>
                <a:latin typeface="Tahoma" pitchFamily="34" charset="0"/>
              </a:rPr>
              <a:t>Home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9CBED32-5284-47E9-B00B-406C0188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092" y="1437041"/>
            <a:ext cx="285750" cy="3206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F51D32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93CF84BC-280C-4134-B02E-F205955B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092" y="1437041"/>
            <a:ext cx="29848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400" b="1" dirty="0">
                <a:solidFill>
                  <a:srgbClr val="00B0F0"/>
                </a:solidFill>
                <a:latin typeface="Tahoma" pitchFamily="34" charset="0"/>
              </a:rPr>
              <a:t>S</a:t>
            </a:r>
          </a:p>
        </p:txBody>
      </p:sp>
      <p:sp>
        <p:nvSpPr>
          <p:cNvPr id="96" name="Line 25">
            <a:extLst>
              <a:ext uri="{FF2B5EF4-FFF2-40B4-BE49-F238E27FC236}">
                <a16:creationId xmlns:a16="http://schemas.microsoft.com/office/drawing/2014/main" id="{6DEC7E64-DF2C-42BC-AF6B-48A1CAFE0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441" y="1609968"/>
            <a:ext cx="1588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ACC5A4F3-9BAC-4C16-999C-0D495085A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3358" y="1554421"/>
            <a:ext cx="30162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33E377-2101-40FF-AF10-9301674566A1}"/>
              </a:ext>
            </a:extLst>
          </p:cNvPr>
          <p:cNvGrpSpPr/>
          <p:nvPr/>
        </p:nvGrpSpPr>
        <p:grpSpPr>
          <a:xfrm>
            <a:off x="5799941" y="1765456"/>
            <a:ext cx="6125554" cy="4334071"/>
            <a:chOff x="3462779" y="1828800"/>
            <a:chExt cx="8554528" cy="3735387"/>
          </a:xfrm>
        </p:grpSpPr>
        <p:sp>
          <p:nvSpPr>
            <p:cNvPr id="87" name="Line 13">
              <a:extLst>
                <a:ext uri="{FF2B5EF4-FFF2-40B4-BE49-F238E27FC236}">
                  <a16:creationId xmlns:a16="http://schemas.microsoft.com/office/drawing/2014/main" id="{FA5F9729-CA58-42FC-8643-F8C3B75A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1828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4">
              <a:extLst>
                <a:ext uri="{FF2B5EF4-FFF2-40B4-BE49-F238E27FC236}">
                  <a16:creationId xmlns:a16="http://schemas.microsoft.com/office/drawing/2014/main" id="{B73821EE-2239-44CE-A049-4E3FFA18C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3622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5">
              <a:extLst>
                <a:ext uri="{FF2B5EF4-FFF2-40B4-BE49-F238E27FC236}">
                  <a16:creationId xmlns:a16="http://schemas.microsoft.com/office/drawing/2014/main" id="{6ACFE638-5870-4FC4-95A6-2937BDD2B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2895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38">
              <a:extLst>
                <a:ext uri="{FF2B5EF4-FFF2-40B4-BE49-F238E27FC236}">
                  <a16:creationId xmlns:a16="http://schemas.microsoft.com/office/drawing/2014/main" id="{855144AD-2E17-4188-8231-4AD2F8596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44958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6">
              <a:extLst>
                <a:ext uri="{FF2B5EF4-FFF2-40B4-BE49-F238E27FC236}">
                  <a16:creationId xmlns:a16="http://schemas.microsoft.com/office/drawing/2014/main" id="{A84A4071-3F81-454B-BE9C-754A4D9C5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4290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9">
              <a:extLst>
                <a:ext uri="{FF2B5EF4-FFF2-40B4-BE49-F238E27FC236}">
                  <a16:creationId xmlns:a16="http://schemas.microsoft.com/office/drawing/2014/main" id="{BB0E234A-A46A-43B9-80DE-A203E6450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206" y="39624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0">
              <a:extLst>
                <a:ext uri="{FF2B5EF4-FFF2-40B4-BE49-F238E27FC236}">
                  <a16:creationId xmlns:a16="http://schemas.microsoft.com/office/drawing/2014/main" id="{FF9450D7-DE52-4278-B6D3-E8C1DD5CF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779" y="5562600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1">
              <a:extLst>
                <a:ext uri="{FF2B5EF4-FFF2-40B4-BE49-F238E27FC236}">
                  <a16:creationId xmlns:a16="http://schemas.microsoft.com/office/drawing/2014/main" id="{9D9DCAEA-3987-4C5E-A2A7-782436B3A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907" y="5009642"/>
              <a:ext cx="8534400" cy="1587"/>
            </a:xfrm>
            <a:prstGeom prst="line">
              <a:avLst/>
            </a:prstGeom>
            <a:noFill/>
            <a:ln w="12600">
              <a:solidFill>
                <a:schemeClr val="tx2">
                  <a:lumMod val="40000"/>
                  <a:lumOff val="6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Line 30">
            <a:extLst>
              <a:ext uri="{FF2B5EF4-FFF2-40B4-BE49-F238E27FC236}">
                <a16:creationId xmlns:a16="http://schemas.microsoft.com/office/drawing/2014/main" id="{4AD9A71F-DFA4-4215-8E54-D5E5095C8C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0905" y="1562453"/>
            <a:ext cx="26987" cy="4537075"/>
          </a:xfrm>
          <a:prstGeom prst="line">
            <a:avLst/>
          </a:prstGeom>
          <a:noFill/>
          <a:ln w="2844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A7457DC1-B924-4DBD-B105-68A22D5B1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6815" y="2139056"/>
            <a:ext cx="9515" cy="4147797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91E511-A9FB-483E-A876-F6B35B19DDE4}"/>
              </a:ext>
            </a:extLst>
          </p:cNvPr>
          <p:cNvGrpSpPr/>
          <p:nvPr/>
        </p:nvGrpSpPr>
        <p:grpSpPr>
          <a:xfrm>
            <a:off x="5802481" y="1715910"/>
            <a:ext cx="5478462" cy="2075438"/>
            <a:chOff x="5802481" y="1715910"/>
            <a:chExt cx="5478462" cy="2075438"/>
          </a:xfrm>
        </p:grpSpPr>
        <p:grpSp>
          <p:nvGrpSpPr>
            <p:cNvPr id="147" name="Group 71">
              <a:extLst>
                <a:ext uri="{FF2B5EF4-FFF2-40B4-BE49-F238E27FC236}">
                  <a16:creationId xmlns:a16="http://schemas.microsoft.com/office/drawing/2014/main" id="{B854EEDE-138D-4403-B4B4-0B4546A0A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18368" y="2376507"/>
              <a:ext cx="139700" cy="139700"/>
              <a:chOff x="3216" y="1536"/>
              <a:chExt cx="88" cy="88"/>
            </a:xfrm>
          </p:grpSpPr>
          <p:sp>
            <p:nvSpPr>
              <p:cNvPr id="148" name="Freeform 72">
                <a:extLst>
                  <a:ext uri="{FF2B5EF4-FFF2-40B4-BE49-F238E27FC236}">
                    <a16:creationId xmlns:a16="http://schemas.microsoft.com/office/drawing/2014/main" id="{2350DD58-F1A0-46E7-8547-FCE23ED07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Line 73">
                <a:extLst>
                  <a:ext uri="{FF2B5EF4-FFF2-40B4-BE49-F238E27FC236}">
                    <a16:creationId xmlns:a16="http://schemas.microsoft.com/office/drawing/2014/main" id="{D01B6C08-7BC3-47E2-ADB7-F7E103C28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74">
                <a:extLst>
                  <a:ext uri="{FF2B5EF4-FFF2-40B4-BE49-F238E27FC236}">
                    <a16:creationId xmlns:a16="http://schemas.microsoft.com/office/drawing/2014/main" id="{2C188399-AE22-41EB-B7E4-0D45149D9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DD6EDE-3EBC-47F1-BBE7-86A9AA000171}"/>
                </a:ext>
              </a:extLst>
            </p:cNvPr>
            <p:cNvGrpSpPr/>
            <p:nvPr/>
          </p:nvGrpSpPr>
          <p:grpSpPr>
            <a:xfrm>
              <a:off x="5802481" y="1715910"/>
              <a:ext cx="5478462" cy="2075438"/>
              <a:chOff x="5802481" y="1715910"/>
              <a:chExt cx="5478462" cy="207543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BD932B9-5044-4C23-8DC6-0C5296B67FE9}"/>
                  </a:ext>
                </a:extLst>
              </p:cNvPr>
              <p:cNvGrpSpPr/>
              <p:nvPr/>
            </p:nvGrpSpPr>
            <p:grpSpPr>
              <a:xfrm>
                <a:off x="5802481" y="1715910"/>
                <a:ext cx="5478462" cy="2075438"/>
                <a:chOff x="5802481" y="1715910"/>
                <a:chExt cx="5478462" cy="2075438"/>
              </a:xfrm>
            </p:grpSpPr>
            <p:sp>
              <p:nvSpPr>
                <p:cNvPr id="114" name="Line 64">
                  <a:extLst>
                    <a:ext uri="{FF2B5EF4-FFF2-40B4-BE49-F238E27FC236}">
                      <a16:creationId xmlns:a16="http://schemas.microsoft.com/office/drawing/2014/main" id="{0C19B23F-B3D2-4034-B7ED-7B37FDE8A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566068" y="3043999"/>
                  <a:ext cx="3798185" cy="275552"/>
                </a:xfrm>
                <a:prstGeom prst="line">
                  <a:avLst/>
                </a:prstGeom>
                <a:noFill/>
                <a:ln w="28440">
                  <a:solidFill>
                    <a:srgbClr val="FFA893"/>
                  </a:solidFill>
                  <a:prstDash val="solid"/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1B931F4-6D20-4179-988C-81456C31540A}"/>
                    </a:ext>
                  </a:extLst>
                </p:cNvPr>
                <p:cNvGrpSpPr/>
                <p:nvPr/>
              </p:nvGrpSpPr>
              <p:grpSpPr>
                <a:xfrm>
                  <a:off x="5802481" y="1715910"/>
                  <a:ext cx="5478462" cy="2075438"/>
                  <a:chOff x="5802481" y="1715910"/>
                  <a:chExt cx="5478462" cy="2075438"/>
                </a:xfrm>
              </p:grpSpPr>
              <p:sp>
                <p:nvSpPr>
                  <p:cNvPr id="103" name="Text Box 75">
                    <a:extLst>
                      <a:ext uri="{FF2B5EF4-FFF2-40B4-BE49-F238E27FC236}">
                        <a16:creationId xmlns:a16="http://schemas.microsoft.com/office/drawing/2014/main" id="{AE80E622-1BC5-4904-9AE7-163021886B4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53386">
                    <a:off x="8608586" y="2194530"/>
                    <a:ext cx="833733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SnpInv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4" name="Text Box 78">
                    <a:extLst>
                      <a:ext uri="{FF2B5EF4-FFF2-40B4-BE49-F238E27FC236}">
                        <a16:creationId xmlns:a16="http://schemas.microsoft.com/office/drawing/2014/main" id="{049BDD6B-89D0-4B04-9B6F-33CC438FA0E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1658">
                    <a:off x="7289782" y="1722526"/>
                    <a:ext cx="84174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RdOwn</a:t>
                    </a:r>
                    <a:endParaRPr lang="en-GB" sz="10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5" name="Text Box 86">
                    <a:extLst>
                      <a:ext uri="{FF2B5EF4-FFF2-40B4-BE49-F238E27FC236}">
                        <a16:creationId xmlns:a16="http://schemas.microsoft.com/office/drawing/2014/main" id="{32996048-2F40-4965-B916-E5CF8A55EA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738785">
                    <a:off x="10302795" y="2204187"/>
                    <a:ext cx="921276" cy="2777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92160" tIns="46080" rIns="92160" bIns="46080">
                    <a:spAutoFit/>
                  </a:bodyPr>
                  <a:lstStyle/>
                  <a:p>
                    <a:pPr algn="r"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 err="1">
                        <a:solidFill>
                          <a:schemeClr val="bg1"/>
                        </a:solidFill>
                        <a:latin typeface="Tahoma" pitchFamily="34" charset="0"/>
                      </a:rPr>
                      <a:t>MemRd</a:t>
                    </a:r>
                    <a:endParaRPr lang="en-GB" sz="1200" b="1" dirty="0">
                      <a:solidFill>
                        <a:schemeClr val="bg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06" name="Line 89">
                    <a:extLst>
                      <a:ext uri="{FF2B5EF4-FFF2-40B4-BE49-F238E27FC236}">
                        <a16:creationId xmlns:a16="http://schemas.microsoft.com/office/drawing/2014/main" id="{92FDC19B-08B4-47CF-B78B-F90BDE0C71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366542" y="2470503"/>
                    <a:ext cx="816040" cy="152271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Text Box 109">
                    <a:extLst>
                      <a:ext uri="{FF2B5EF4-FFF2-40B4-BE49-F238E27FC236}">
                        <a16:creationId xmlns:a16="http://schemas.microsoft.com/office/drawing/2014/main" id="{7C95A827-E5AC-41FC-AF67-C493DB5E844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02481" y="3134387"/>
                    <a:ext cx="76200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I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F51D32"/>
                        </a:solidFill>
                        <a:latin typeface="Tahoma" pitchFamily="34" charset="0"/>
                      </a:rPr>
                      <a:t>E</a:t>
                    </a:r>
                    <a:endParaRPr lang="en-US" sz="1400" b="1" dirty="0">
                      <a:solidFill>
                        <a:srgbClr val="F51D32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0" name="Line 64">
                    <a:extLst>
                      <a:ext uri="{FF2B5EF4-FFF2-40B4-BE49-F238E27FC236}">
                        <a16:creationId xmlns:a16="http://schemas.microsoft.com/office/drawing/2014/main" id="{3972AFD3-32E6-4357-B0B8-4FEEC6A352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515461" y="2628286"/>
                    <a:ext cx="1870075" cy="327025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64">
                    <a:extLst>
                      <a:ext uri="{FF2B5EF4-FFF2-40B4-BE49-F238E27FC236}">
                        <a16:creationId xmlns:a16="http://schemas.microsoft.com/office/drawing/2014/main" id="{148F2F34-1820-4485-B16A-80E865FE35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21628" y="3077337"/>
                    <a:ext cx="3722688" cy="64416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prstDash val="solid"/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Text Box 58">
                    <a:extLst>
                      <a:ext uri="{FF2B5EF4-FFF2-40B4-BE49-F238E27FC236}">
                        <a16:creationId xmlns:a16="http://schemas.microsoft.com/office/drawing/2014/main" id="{51182FA2-6D86-49D6-B806-0F1721CA80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036039">
                    <a:off x="6807237" y="3354086"/>
                    <a:ext cx="61251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13" name="Text Box 109">
                    <a:extLst>
                      <a:ext uri="{FF2B5EF4-FFF2-40B4-BE49-F238E27FC236}">
                        <a16:creationId xmlns:a16="http://schemas.microsoft.com/office/drawing/2014/main" id="{0D50FA4D-C151-4A06-BADA-5DBA07889F5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95258" y="2412498"/>
                    <a:ext cx="685800" cy="307975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marL="342900" indent="-342900"/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S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Wingdings" pitchFamily="2" charset="2"/>
                      </a:rPr>
                      <a:t>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Calibri" pitchFamily="34" charset="0"/>
                      </a:rPr>
                      <a:t> </a:t>
                    </a:r>
                    <a:r>
                      <a:rPr lang="en-GB" sz="1400" b="1" dirty="0">
                        <a:solidFill>
                          <a:srgbClr val="00B0F0"/>
                        </a:solidFill>
                        <a:latin typeface="Tahoma" pitchFamily="34" charset="0"/>
                      </a:rPr>
                      <a:t>I</a:t>
                    </a:r>
                    <a:endParaRPr lang="en-US" sz="1400" b="1" dirty="0">
                      <a:solidFill>
                        <a:srgbClr val="00B0F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15" name="Text Box 58">
                    <a:extLst>
                      <a:ext uri="{FF2B5EF4-FFF2-40B4-BE49-F238E27FC236}">
                        <a16:creationId xmlns:a16="http://schemas.microsoft.com/office/drawing/2014/main" id="{78468543-3F17-47D7-B502-8E92E18184F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1313042">
                    <a:off x="7177529" y="2943650"/>
                    <a:ext cx="644579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GO-E</a:t>
                    </a:r>
                  </a:p>
                </p:txBody>
              </p:sp>
              <p:grpSp>
                <p:nvGrpSpPr>
                  <p:cNvPr id="116" name="Group 110">
                    <a:extLst>
                      <a:ext uri="{FF2B5EF4-FFF2-40B4-BE49-F238E27FC236}">
                        <a16:creationId xmlns:a16="http://schemas.microsoft.com/office/drawing/2014/main" id="{5469EDE1-5315-4F72-A020-BDEE8ACCAE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510031" y="3651648"/>
                    <a:ext cx="139700" cy="139700"/>
                    <a:chOff x="3216" y="2880"/>
                    <a:chExt cx="88" cy="88"/>
                  </a:xfrm>
                </p:grpSpPr>
                <p:sp>
                  <p:nvSpPr>
                    <p:cNvPr id="117" name="Freeform 111">
                      <a:extLst>
                        <a:ext uri="{FF2B5EF4-FFF2-40B4-BE49-F238E27FC236}">
                          <a16:creationId xmlns:a16="http://schemas.microsoft.com/office/drawing/2014/main" id="{9496B700-B5E5-4C8F-91EA-2EC7403762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2880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3"/>
                        <a:gd name="T2" fmla="*/ 5 w 393"/>
                        <a:gd name="T3" fmla="*/ 2 h 393"/>
                        <a:gd name="T4" fmla="*/ 2 w 393"/>
                        <a:gd name="T5" fmla="*/ 5 h 393"/>
                        <a:gd name="T6" fmla="*/ 0 w 393"/>
                        <a:gd name="T7" fmla="*/ 2 h 393"/>
                        <a:gd name="T8" fmla="*/ 2 w 393"/>
                        <a:gd name="T9" fmla="*/ 0 h 393"/>
                        <a:gd name="T10" fmla="*/ 2 w 393"/>
                        <a:gd name="T11" fmla="*/ 0 h 39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3"/>
                        <a:gd name="T20" fmla="*/ 393 w 393"/>
                        <a:gd name="T21" fmla="*/ 393 h 39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3">
                          <a:moveTo>
                            <a:pt x="196" y="0"/>
                          </a:moveTo>
                          <a:cubicBezTo>
                            <a:pt x="307" y="0"/>
                            <a:pt x="392" y="84"/>
                            <a:pt x="392" y="196"/>
                          </a:cubicBezTo>
                          <a:cubicBezTo>
                            <a:pt x="392" y="307"/>
                            <a:pt x="307" y="392"/>
                            <a:pt x="196" y="392"/>
                          </a:cubicBezTo>
                          <a:cubicBezTo>
                            <a:pt x="84" y="392"/>
                            <a:pt x="0" y="307"/>
                            <a:pt x="0" y="196"/>
                          </a:cubicBezTo>
                          <a:cubicBezTo>
                            <a:pt x="0" y="84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FFCC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112">
                      <a:extLst>
                        <a:ext uri="{FF2B5EF4-FFF2-40B4-BE49-F238E27FC236}">
                          <a16:creationId xmlns:a16="http://schemas.microsoft.com/office/drawing/2014/main" id="{D9F661D2-1902-4D3A-929D-A45F31555A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9" y="2893"/>
                      <a:ext cx="64" cy="65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113">
                      <a:extLst>
                        <a:ext uri="{FF2B5EF4-FFF2-40B4-BE49-F238E27FC236}">
                          <a16:creationId xmlns:a16="http://schemas.microsoft.com/office/drawing/2014/main" id="{0FB1D1EC-A6D3-4CE3-9D1C-2CE87255BC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29" y="2885"/>
                      <a:ext cx="64" cy="78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3" name="Text Box 58">
                    <a:extLst>
                      <a:ext uri="{FF2B5EF4-FFF2-40B4-BE49-F238E27FC236}">
                        <a16:creationId xmlns:a16="http://schemas.microsoft.com/office/drawing/2014/main" id="{2303C94D-E63A-40FC-87AF-5B7FF85541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34912">
                    <a:off x="9038294" y="2529287"/>
                    <a:ext cx="1152731" cy="3085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160" tIns="46080" rIns="92160" bIns="46080">
                    <a:spAutoFit/>
                  </a:bodyPr>
                  <a:lstStyle/>
                  <a:p>
                    <a:pPr>
                      <a:spcBef>
                        <a:spcPts val="25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RspI</a:t>
                    </a:r>
                    <a:r>
                      <a:rPr lang="en-GB" sz="1400" b="1" dirty="0">
                        <a:solidFill>
                          <a:srgbClr val="FF8585"/>
                        </a:solidFill>
                        <a:latin typeface="Tahoma" pitchFamily="34" charset="0"/>
                      </a:rPr>
                      <a:t> </a:t>
                    </a:r>
                    <a:r>
                      <a:rPr lang="en-GB" sz="1400" b="1" dirty="0" err="1">
                        <a:solidFill>
                          <a:srgbClr val="FF8585"/>
                        </a:solidFill>
                        <a:latin typeface="Tahoma" pitchFamily="34" charset="0"/>
                      </a:rPr>
                      <a:t>HitSE</a:t>
                    </a:r>
                    <a:endParaRPr lang="en-GB" sz="1400" b="1" dirty="0">
                      <a:solidFill>
                        <a:srgbClr val="FF8585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44" name="Line 87">
                    <a:extLst>
                      <a:ext uri="{FF2B5EF4-FFF2-40B4-BE49-F238E27FC236}">
                        <a16:creationId xmlns:a16="http://schemas.microsoft.com/office/drawing/2014/main" id="{5FC8DD7B-90BF-4BFE-AA29-C8549A6ABC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371010" y="2645355"/>
                    <a:ext cx="827087" cy="330200"/>
                  </a:xfrm>
                  <a:prstGeom prst="line">
                    <a:avLst/>
                  </a:prstGeom>
                  <a:noFill/>
                  <a:ln w="19080">
                    <a:solidFill>
                      <a:schemeClr val="bg1"/>
                    </a:solidFill>
                    <a:round/>
                    <a:headEnd type="triangle" w="lg" len="lg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Text Box 88">
                    <a:extLst>
                      <a:ext uri="{FF2B5EF4-FFF2-40B4-BE49-F238E27FC236}">
                        <a16:creationId xmlns:a16="http://schemas.microsoft.com/office/drawing/2014/main" id="{5E4A65F0-09C9-45EF-B2A1-DA812CA488E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216785">
                    <a:off x="10595143" y="2773553"/>
                    <a:ext cx="685800" cy="2762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2160" tIns="46080" rIns="92160" bIns="46080">
                    <a:spAutoFit/>
                  </a:bodyPr>
                  <a:lstStyle/>
                  <a:p>
                    <a:pPr>
                      <a:spcBef>
                        <a:spcPts val="200"/>
                      </a:spcBef>
                      <a:buClr>
                        <a:srgbClr val="0066FF"/>
                      </a:buClr>
                      <a:buFont typeface="Monotype Sorts"/>
                      <a:buNone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</a:pPr>
                    <a:r>
                      <a:rPr lang="en-GB" sz="1200" b="1" dirty="0">
                        <a:solidFill>
                          <a:schemeClr val="bg1"/>
                        </a:solidFill>
                        <a:latin typeface="Tahoma" pitchFamily="34" charset="0"/>
                      </a:rPr>
                      <a:t>DATA</a:t>
                    </a:r>
                  </a:p>
                </p:txBody>
              </p:sp>
              <p:sp>
                <p:nvSpPr>
                  <p:cNvPr id="146" name="Line 11">
                    <a:extLst>
                      <a:ext uri="{FF2B5EF4-FFF2-40B4-BE49-F238E27FC236}">
                        <a16:creationId xmlns:a16="http://schemas.microsoft.com/office/drawing/2014/main" id="{8F242A07-C565-415C-BC70-54F5EA2326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489598" y="2452707"/>
                    <a:ext cx="1828770" cy="99522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3" name="Group 71">
                    <a:extLst>
                      <a:ext uri="{FF2B5EF4-FFF2-40B4-BE49-F238E27FC236}">
                        <a16:creationId xmlns:a16="http://schemas.microsoft.com/office/drawing/2014/main" id="{A9481D9C-F61A-48BB-BDDD-A38B7FD284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61225" y="1715910"/>
                    <a:ext cx="139700" cy="139700"/>
                    <a:chOff x="3216" y="1536"/>
                    <a:chExt cx="88" cy="88"/>
                  </a:xfrm>
                </p:grpSpPr>
                <p:sp>
                  <p:nvSpPr>
                    <p:cNvPr id="154" name="Freeform 72">
                      <a:extLst>
                        <a:ext uri="{FF2B5EF4-FFF2-40B4-BE49-F238E27FC236}">
                          <a16:creationId xmlns:a16="http://schemas.microsoft.com/office/drawing/2014/main" id="{257D2329-452C-4A3B-A4F5-FAB3ED1A69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1536"/>
                      <a:ext cx="89" cy="89"/>
                    </a:xfrm>
                    <a:custGeom>
                      <a:avLst/>
                      <a:gdLst>
                        <a:gd name="T0" fmla="*/ 2 w 393"/>
                        <a:gd name="T1" fmla="*/ 0 h 394"/>
                        <a:gd name="T2" fmla="*/ 5 w 393"/>
                        <a:gd name="T3" fmla="*/ 2 h 394"/>
                        <a:gd name="T4" fmla="*/ 2 w 393"/>
                        <a:gd name="T5" fmla="*/ 5 h 394"/>
                        <a:gd name="T6" fmla="*/ 0 w 393"/>
                        <a:gd name="T7" fmla="*/ 2 h 394"/>
                        <a:gd name="T8" fmla="*/ 2 w 393"/>
                        <a:gd name="T9" fmla="*/ 0 h 394"/>
                        <a:gd name="T10" fmla="*/ 2 w 393"/>
                        <a:gd name="T11" fmla="*/ 0 h 39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93"/>
                        <a:gd name="T19" fmla="*/ 0 h 394"/>
                        <a:gd name="T20" fmla="*/ 393 w 393"/>
                        <a:gd name="T21" fmla="*/ 394 h 39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93" h="394">
                          <a:moveTo>
                            <a:pt x="196" y="0"/>
                          </a:moveTo>
                          <a:cubicBezTo>
                            <a:pt x="307" y="0"/>
                            <a:pt x="392" y="85"/>
                            <a:pt x="392" y="197"/>
                          </a:cubicBezTo>
                          <a:cubicBezTo>
                            <a:pt x="392" y="308"/>
                            <a:pt x="307" y="393"/>
                            <a:pt x="196" y="393"/>
                          </a:cubicBezTo>
                          <a:cubicBezTo>
                            <a:pt x="84" y="393"/>
                            <a:pt x="0" y="308"/>
                            <a:pt x="0" y="197"/>
                          </a:cubicBezTo>
                          <a:cubicBezTo>
                            <a:pt x="0" y="85"/>
                            <a:pt x="84" y="0"/>
                            <a:pt x="196" y="0"/>
                          </a:cubicBezTo>
                        </a:path>
                      </a:pathLst>
                    </a:custGeom>
                    <a:solidFill>
                      <a:srgbClr val="00FF00"/>
                    </a:solidFill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73">
                      <a:extLst>
                        <a:ext uri="{FF2B5EF4-FFF2-40B4-BE49-F238E27FC236}">
                          <a16:creationId xmlns:a16="http://schemas.microsoft.com/office/drawing/2014/main" id="{B945B0D2-687C-49D7-9465-C472AFCF52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582"/>
                      <a:ext cx="89" cy="1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74">
                      <a:extLst>
                        <a:ext uri="{FF2B5EF4-FFF2-40B4-BE49-F238E27FC236}">
                          <a16:creationId xmlns:a16="http://schemas.microsoft.com/office/drawing/2014/main" id="{9ACCB73D-93D6-4F42-9533-EE131A9783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1" y="1536"/>
                      <a:ext cx="1" cy="89"/>
                    </a:xfrm>
                    <a:prstGeom prst="line">
                      <a:avLst/>
                    </a:prstGeom>
                    <a:noFill/>
                    <a:ln w="126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" name="Line 76">
                    <a:extLst>
                      <a:ext uri="{FF2B5EF4-FFF2-40B4-BE49-F238E27FC236}">
                        <a16:creationId xmlns:a16="http://schemas.microsoft.com/office/drawing/2014/main" id="{D7646C7A-71D7-48C1-84E4-D6C83A60D6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537425" y="1792110"/>
                    <a:ext cx="3810000" cy="609600"/>
                  </a:xfrm>
                  <a:prstGeom prst="line">
                    <a:avLst/>
                  </a:prstGeom>
                  <a:noFill/>
                  <a:ln w="28440">
                    <a:solidFill>
                      <a:srgbClr val="FFA893"/>
                    </a:solidFill>
                    <a:round/>
                    <a:headEnd/>
                    <a:tailEnd type="triangle" w="lg" len="lg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111">
                    <a:extLst>
                      <a:ext uri="{FF2B5EF4-FFF2-40B4-BE49-F238E27FC236}">
                        <a16:creationId xmlns:a16="http://schemas.microsoft.com/office/drawing/2014/main" id="{B8EB58D0-A803-4746-AD43-1A1FD039DB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05129" y="2965096"/>
                    <a:ext cx="141288" cy="141288"/>
                  </a:xfrm>
                  <a:custGeom>
                    <a:avLst/>
                    <a:gdLst>
                      <a:gd name="T0" fmla="*/ 2 w 393"/>
                      <a:gd name="T1" fmla="*/ 0 h 393"/>
                      <a:gd name="T2" fmla="*/ 5 w 393"/>
                      <a:gd name="T3" fmla="*/ 2 h 393"/>
                      <a:gd name="T4" fmla="*/ 2 w 393"/>
                      <a:gd name="T5" fmla="*/ 5 h 393"/>
                      <a:gd name="T6" fmla="*/ 0 w 393"/>
                      <a:gd name="T7" fmla="*/ 2 h 393"/>
                      <a:gd name="T8" fmla="*/ 2 w 393"/>
                      <a:gd name="T9" fmla="*/ 0 h 393"/>
                      <a:gd name="T10" fmla="*/ 2 w 393"/>
                      <a:gd name="T11" fmla="*/ 0 h 3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93"/>
                      <a:gd name="T19" fmla="*/ 0 h 393"/>
                      <a:gd name="T20" fmla="*/ 393 w 393"/>
                      <a:gd name="T21" fmla="*/ 393 h 3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93" h="393">
                        <a:moveTo>
                          <a:pt x="196" y="0"/>
                        </a:moveTo>
                        <a:cubicBezTo>
                          <a:pt x="307" y="0"/>
                          <a:pt x="392" y="84"/>
                          <a:pt x="392" y="196"/>
                        </a:cubicBezTo>
                        <a:cubicBezTo>
                          <a:pt x="392" y="307"/>
                          <a:pt x="307" y="392"/>
                          <a:pt x="196" y="392"/>
                        </a:cubicBezTo>
                        <a:cubicBezTo>
                          <a:pt x="84" y="392"/>
                          <a:pt x="0" y="307"/>
                          <a:pt x="0" y="196"/>
                        </a:cubicBezTo>
                        <a:cubicBezTo>
                          <a:pt x="0" y="84"/>
                          <a:pt x="84" y="0"/>
                          <a:pt x="196" y="0"/>
                        </a:cubicBezTo>
                      </a:path>
                    </a:pathLst>
                  </a:custGeom>
                  <a:solidFill>
                    <a:srgbClr val="FFCC00"/>
                  </a:solidFill>
                  <a:ln w="126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" name="Line 112">
                <a:extLst>
                  <a:ext uri="{FF2B5EF4-FFF2-40B4-BE49-F238E27FC236}">
                    <a16:creationId xmlns:a16="http://schemas.microsoft.com/office/drawing/2014/main" id="{F44C55B5-FE19-4DF0-80C0-DA2A8D040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5767" y="2985734"/>
                <a:ext cx="101600" cy="10318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13">
                <a:extLst>
                  <a:ext uri="{FF2B5EF4-FFF2-40B4-BE49-F238E27FC236}">
                    <a16:creationId xmlns:a16="http://schemas.microsoft.com/office/drawing/2014/main" id="{95FF04D2-6250-4354-87D8-A36D3E361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25767" y="2973034"/>
                <a:ext cx="101600" cy="12382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A089899-F267-4232-AC83-B7C0C24AAF3B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67" name="Date Placeholder 3">
            <a:extLst>
              <a:ext uri="{FF2B5EF4-FFF2-40B4-BE49-F238E27FC236}">
                <a16:creationId xmlns:a16="http://schemas.microsoft.com/office/drawing/2014/main" id="{261376A6-249A-42DA-90D1-32BC31B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0" name="Text Box 109">
            <a:extLst>
              <a:ext uri="{FF2B5EF4-FFF2-40B4-BE49-F238E27FC236}">
                <a16:creationId xmlns:a16="http://schemas.microsoft.com/office/drawing/2014/main" id="{67F1CB5E-48C9-4B1D-919F-2DCC4670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176" y="4168242"/>
            <a:ext cx="762000" cy="30777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E </a:t>
            </a:r>
            <a:r>
              <a:rPr lang="en-GB" sz="1400" b="1" dirty="0">
                <a:solidFill>
                  <a:srgbClr val="F51D32"/>
                </a:solidFill>
                <a:latin typeface="Wingdings" pitchFamily="2" charset="2"/>
              </a:rPr>
              <a:t></a:t>
            </a:r>
            <a:r>
              <a:rPr lang="en-GB" sz="1400" b="1" dirty="0">
                <a:solidFill>
                  <a:srgbClr val="F51D32"/>
                </a:solidFill>
                <a:latin typeface="Calibri" pitchFamily="34" charset="0"/>
              </a:rPr>
              <a:t> </a:t>
            </a:r>
            <a:r>
              <a:rPr lang="en-GB" sz="1400" b="1" dirty="0">
                <a:solidFill>
                  <a:srgbClr val="F51D32"/>
                </a:solidFill>
                <a:latin typeface="Tahoma" pitchFamily="34" charset="0"/>
              </a:rPr>
              <a:t>M</a:t>
            </a:r>
            <a:endParaRPr lang="en-US" sz="1400" b="1" dirty="0">
              <a:solidFill>
                <a:srgbClr val="F51D32"/>
              </a:solidFill>
              <a:latin typeface="Tahoma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0AFCB3-0FB3-4649-B36A-62811272826E}"/>
              </a:ext>
            </a:extLst>
          </p:cNvPr>
          <p:cNvGrpSpPr/>
          <p:nvPr/>
        </p:nvGrpSpPr>
        <p:grpSpPr>
          <a:xfrm>
            <a:off x="5685507" y="4358915"/>
            <a:ext cx="5484353" cy="1644556"/>
            <a:chOff x="5685507" y="4358915"/>
            <a:chExt cx="5484353" cy="1644556"/>
          </a:xfrm>
        </p:grpSpPr>
        <p:sp>
          <p:nvSpPr>
            <p:cNvPr id="126" name="Text Box 78">
              <a:extLst>
                <a:ext uri="{FF2B5EF4-FFF2-40B4-BE49-F238E27FC236}">
                  <a16:creationId xmlns:a16="http://schemas.microsoft.com/office/drawing/2014/main" id="{23189248-5CC1-4070-ACFC-FD8EC56F6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15180">
              <a:off x="7625059" y="4358915"/>
              <a:ext cx="1072581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DirtyEvict</a:t>
              </a:r>
              <a:endParaRPr lang="en-GB" sz="10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127" name="Text Box 86">
              <a:extLst>
                <a:ext uri="{FF2B5EF4-FFF2-40B4-BE49-F238E27FC236}">
                  <a16:creationId xmlns:a16="http://schemas.microsoft.com/office/drawing/2014/main" id="{C5A540E0-8ED8-4298-A9C0-69EB23D1A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26002">
              <a:off x="10248584" y="5379903"/>
              <a:ext cx="921276" cy="27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 algn="r"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 err="1">
                  <a:solidFill>
                    <a:schemeClr val="bg1"/>
                  </a:solidFill>
                  <a:latin typeface="Tahoma" pitchFamily="34" charset="0"/>
                </a:rPr>
                <a:t>MemWr</a:t>
              </a:r>
              <a:endParaRPr lang="en-GB" sz="12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28" name="Text Box 88">
              <a:extLst>
                <a:ext uri="{FF2B5EF4-FFF2-40B4-BE49-F238E27FC236}">
                  <a16:creationId xmlns:a16="http://schemas.microsoft.com/office/drawing/2014/main" id="{A440EDB5-7EE3-47DE-9C24-D43EB4E52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30981">
              <a:off x="10482776" y="5727246"/>
              <a:ext cx="685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 err="1">
                  <a:solidFill>
                    <a:schemeClr val="bg1"/>
                  </a:solidFill>
                  <a:latin typeface="Tahoma" pitchFamily="34" charset="0"/>
                </a:rPr>
                <a:t>Cmp</a:t>
              </a:r>
              <a:endParaRPr lang="en-GB" sz="12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29" name="Line 64">
              <a:extLst>
                <a:ext uri="{FF2B5EF4-FFF2-40B4-BE49-F238E27FC236}">
                  <a16:creationId xmlns:a16="http://schemas.microsoft.com/office/drawing/2014/main" id="{2BC4511E-6064-4AEB-B22D-1FF71BF1B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135" y="4886547"/>
              <a:ext cx="3798185" cy="275552"/>
            </a:xfrm>
            <a:prstGeom prst="line">
              <a:avLst/>
            </a:prstGeom>
            <a:noFill/>
            <a:ln w="28440">
              <a:solidFill>
                <a:srgbClr val="FFA893"/>
              </a:solidFill>
              <a:prstDash val="solid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Text Box 58">
              <a:extLst>
                <a:ext uri="{FF2B5EF4-FFF2-40B4-BE49-F238E27FC236}">
                  <a16:creationId xmlns:a16="http://schemas.microsoft.com/office/drawing/2014/main" id="{A6690108-FCEA-4394-98B5-9DD7D1E7E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13042">
              <a:off x="6683932" y="4806234"/>
              <a:ext cx="1414020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GO_WritePull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135" name="Line 76">
              <a:extLst>
                <a:ext uri="{FF2B5EF4-FFF2-40B4-BE49-F238E27FC236}">
                  <a16:creationId xmlns:a16="http://schemas.microsoft.com/office/drawing/2014/main" id="{D2953458-E955-4AA5-AEA4-8F5E36BA3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8109" y="4585193"/>
              <a:ext cx="3692233" cy="165539"/>
            </a:xfrm>
            <a:prstGeom prst="line">
              <a:avLst/>
            </a:prstGeom>
            <a:noFill/>
            <a:ln w="28440">
              <a:solidFill>
                <a:srgbClr val="FFA893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Text Box 78">
              <a:extLst>
                <a:ext uri="{FF2B5EF4-FFF2-40B4-BE49-F238E27FC236}">
                  <a16:creationId xmlns:a16="http://schemas.microsoft.com/office/drawing/2014/main" id="{71B13531-F267-4A74-8937-BCF93F6FB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1572" y="5043951"/>
              <a:ext cx="61251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FF8585"/>
                  </a:solidFill>
                  <a:latin typeface="Tahoma" pitchFamily="34" charset="0"/>
                </a:rPr>
                <a:t>Data</a:t>
              </a:r>
              <a:endParaRPr lang="en-GB" sz="10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137" name="Line 76">
              <a:extLst>
                <a:ext uri="{FF2B5EF4-FFF2-40B4-BE49-F238E27FC236}">
                  <a16:creationId xmlns:a16="http://schemas.microsoft.com/office/drawing/2014/main" id="{0CEBD082-92B8-450E-AC89-82461D69F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8109" y="5232540"/>
              <a:ext cx="3692233" cy="165539"/>
            </a:xfrm>
            <a:prstGeom prst="line">
              <a:avLst/>
            </a:prstGeom>
            <a:noFill/>
            <a:ln w="28440">
              <a:solidFill>
                <a:srgbClr val="FFA893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 Box 109">
              <a:extLst>
                <a:ext uri="{FF2B5EF4-FFF2-40B4-BE49-F238E27FC236}">
                  <a16:creationId xmlns:a16="http://schemas.microsoft.com/office/drawing/2014/main" id="{DB549D1C-85C8-4DA2-9BFA-74B372593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5507" y="5003651"/>
              <a:ext cx="762000" cy="30777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M </a:t>
              </a:r>
              <a:r>
                <a:rPr lang="en-GB" sz="1400" b="1" dirty="0">
                  <a:solidFill>
                    <a:srgbClr val="F51D32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F51D32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I</a:t>
              </a:r>
              <a:endParaRPr lang="en-US" sz="1400" b="1" dirty="0">
                <a:solidFill>
                  <a:srgbClr val="F51D32"/>
                </a:solidFill>
                <a:latin typeface="Tahoma" pitchFamily="34" charset="0"/>
              </a:endParaRPr>
            </a:p>
          </p:txBody>
        </p:sp>
        <p:grpSp>
          <p:nvGrpSpPr>
            <p:cNvPr id="139" name="Group 110">
              <a:extLst>
                <a:ext uri="{FF2B5EF4-FFF2-40B4-BE49-F238E27FC236}">
                  <a16:creationId xmlns:a16="http://schemas.microsoft.com/office/drawing/2014/main" id="{2DE31F7F-457D-4BDB-90ED-514DF454D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21286" y="5785157"/>
              <a:ext cx="139700" cy="139700"/>
              <a:chOff x="3216" y="2880"/>
              <a:chExt cx="88" cy="88"/>
            </a:xfrm>
          </p:grpSpPr>
          <p:sp>
            <p:nvSpPr>
              <p:cNvPr id="140" name="Freeform 111">
                <a:extLst>
                  <a:ext uri="{FF2B5EF4-FFF2-40B4-BE49-F238E27FC236}">
                    <a16:creationId xmlns:a16="http://schemas.microsoft.com/office/drawing/2014/main" id="{4B959375-D993-46F3-8265-6F85032E7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Line 112">
                <a:extLst>
                  <a:ext uri="{FF2B5EF4-FFF2-40B4-BE49-F238E27FC236}">
                    <a16:creationId xmlns:a16="http://schemas.microsoft.com/office/drawing/2014/main" id="{1B7F5570-C224-4618-AF78-A825B93B10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13">
                <a:extLst>
                  <a:ext uri="{FF2B5EF4-FFF2-40B4-BE49-F238E27FC236}">
                    <a16:creationId xmlns:a16="http://schemas.microsoft.com/office/drawing/2014/main" id="{3EC445DC-21F5-4F95-85E7-B8A9D1AF8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1" name="Line 87">
              <a:extLst>
                <a:ext uri="{FF2B5EF4-FFF2-40B4-BE49-F238E27FC236}">
                  <a16:creationId xmlns:a16="http://schemas.microsoft.com/office/drawing/2014/main" id="{D6622D9F-6C72-4916-8443-19DF3F4BE5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82418" y="5719321"/>
              <a:ext cx="842174" cy="108698"/>
            </a:xfrm>
            <a:prstGeom prst="line">
              <a:avLst/>
            </a:prstGeom>
            <a:noFill/>
            <a:ln w="19080">
              <a:solidFill>
                <a:schemeClr val="bg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89">
              <a:extLst>
                <a:ext uri="{FF2B5EF4-FFF2-40B4-BE49-F238E27FC236}">
                  <a16:creationId xmlns:a16="http://schemas.microsoft.com/office/drawing/2014/main" id="{2C2EE3E9-D9FB-4446-AC23-3596704A28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30334" y="5612330"/>
              <a:ext cx="807747" cy="82551"/>
            </a:xfrm>
            <a:prstGeom prst="line">
              <a:avLst/>
            </a:prstGeom>
            <a:noFill/>
            <a:ln w="1908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8" name="Group 110">
              <a:extLst>
                <a:ext uri="{FF2B5EF4-FFF2-40B4-BE49-F238E27FC236}">
                  <a16:creationId xmlns:a16="http://schemas.microsoft.com/office/drawing/2014/main" id="{33E9BE7F-FDFE-43B9-BD6A-AB6B6A46B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8369" y="5102774"/>
              <a:ext cx="139700" cy="139700"/>
              <a:chOff x="3216" y="2880"/>
              <a:chExt cx="88" cy="88"/>
            </a:xfrm>
          </p:grpSpPr>
          <p:sp>
            <p:nvSpPr>
              <p:cNvPr id="159" name="Freeform 111">
                <a:extLst>
                  <a:ext uri="{FF2B5EF4-FFF2-40B4-BE49-F238E27FC236}">
                    <a16:creationId xmlns:a16="http://schemas.microsoft.com/office/drawing/2014/main" id="{123E71E7-3E40-4902-A5EC-CA79E7D5F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Line 112">
                <a:extLst>
                  <a:ext uri="{FF2B5EF4-FFF2-40B4-BE49-F238E27FC236}">
                    <a16:creationId xmlns:a16="http://schemas.microsoft.com/office/drawing/2014/main" id="{585A8179-1725-415F-8056-115E708C4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113">
                <a:extLst>
                  <a:ext uri="{FF2B5EF4-FFF2-40B4-BE49-F238E27FC236}">
                    <a16:creationId xmlns:a16="http://schemas.microsoft.com/office/drawing/2014/main" id="{DC9DDDA1-9C64-4253-A747-B78277126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71">
              <a:extLst>
                <a:ext uri="{FF2B5EF4-FFF2-40B4-BE49-F238E27FC236}">
                  <a16:creationId xmlns:a16="http://schemas.microsoft.com/office/drawing/2014/main" id="{4C2AB6A8-EAEE-460F-9B80-3E7875E7B8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9382" y="4508335"/>
              <a:ext cx="139700" cy="139700"/>
              <a:chOff x="3216" y="1536"/>
              <a:chExt cx="88" cy="88"/>
            </a:xfrm>
          </p:grpSpPr>
          <p:sp>
            <p:nvSpPr>
              <p:cNvPr id="123" name="Freeform 72">
                <a:extLst>
                  <a:ext uri="{FF2B5EF4-FFF2-40B4-BE49-F238E27FC236}">
                    <a16:creationId xmlns:a16="http://schemas.microsoft.com/office/drawing/2014/main" id="{93A2D733-E210-423F-BCA8-C49337352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Line 73">
                <a:extLst>
                  <a:ext uri="{FF2B5EF4-FFF2-40B4-BE49-F238E27FC236}">
                    <a16:creationId xmlns:a16="http://schemas.microsoft.com/office/drawing/2014/main" id="{E10BD310-67D7-4737-AEE6-B1763B7BD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74">
                <a:extLst>
                  <a:ext uri="{FF2B5EF4-FFF2-40B4-BE49-F238E27FC236}">
                    <a16:creationId xmlns:a16="http://schemas.microsoft.com/office/drawing/2014/main" id="{8A1F5448-8047-4259-B425-F348D5181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" name="Group 71">
              <a:extLst>
                <a:ext uri="{FF2B5EF4-FFF2-40B4-BE49-F238E27FC236}">
                  <a16:creationId xmlns:a16="http://schemas.microsoft.com/office/drawing/2014/main" id="{6EBCD01A-8DC0-4C1C-87C0-8332A0E45A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2741" y="4691958"/>
              <a:ext cx="139700" cy="139700"/>
              <a:chOff x="3216" y="1536"/>
              <a:chExt cx="88" cy="88"/>
            </a:xfrm>
          </p:grpSpPr>
          <p:sp>
            <p:nvSpPr>
              <p:cNvPr id="132" name="Freeform 72">
                <a:extLst>
                  <a:ext uri="{FF2B5EF4-FFF2-40B4-BE49-F238E27FC236}">
                    <a16:creationId xmlns:a16="http://schemas.microsoft.com/office/drawing/2014/main" id="{210D4E2E-1C00-4DC5-813E-74282E5E7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Line 73">
                <a:extLst>
                  <a:ext uri="{FF2B5EF4-FFF2-40B4-BE49-F238E27FC236}">
                    <a16:creationId xmlns:a16="http://schemas.microsoft.com/office/drawing/2014/main" id="{5CEE7045-D989-4284-9CD7-80CC7A17F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74">
                <a:extLst>
                  <a:ext uri="{FF2B5EF4-FFF2-40B4-BE49-F238E27FC236}">
                    <a16:creationId xmlns:a16="http://schemas.microsoft.com/office/drawing/2014/main" id="{524F3C2D-915A-45E6-976A-A8F1685AC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5" name="Text Box 12">
            <a:extLst>
              <a:ext uri="{FF2B5EF4-FFF2-40B4-BE49-F238E27FC236}">
                <a16:creationId xmlns:a16="http://schemas.microsoft.com/office/drawing/2014/main" id="{4C9407E1-6A62-4FDF-ABFC-BDCF965A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733" y="1609968"/>
            <a:ext cx="1091817" cy="5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Memory</a:t>
            </a:r>
          </a:p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chemeClr val="bg1"/>
                </a:solidFill>
                <a:latin typeface="Tahoma" pitchFamily="34" charset="0"/>
              </a:rPr>
              <a:t>Controller</a:t>
            </a:r>
          </a:p>
        </p:txBody>
      </p:sp>
      <p:sp>
        <p:nvSpPr>
          <p:cNvPr id="121" name="Text Box 58">
            <a:extLst>
              <a:ext uri="{FF2B5EF4-FFF2-40B4-BE49-F238E27FC236}">
                <a16:creationId xmlns:a16="http://schemas.microsoft.com/office/drawing/2014/main" id="{0EF073FC-D164-47D9-808D-A33BA0DC2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933" y="3854911"/>
            <a:ext cx="1317840" cy="3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2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&lt;Silent </a:t>
            </a:r>
            <a:r>
              <a:rPr lang="en-GB" sz="1400" b="1" dirty="0" err="1">
                <a:solidFill>
                  <a:srgbClr val="FF8585"/>
                </a:solidFill>
                <a:latin typeface="Tahoma" pitchFamily="34" charset="0"/>
              </a:rPr>
              <a:t>Wr</a:t>
            </a:r>
            <a:r>
              <a:rPr lang="en-GB" sz="1400" b="1" dirty="0">
                <a:solidFill>
                  <a:srgbClr val="FF8585"/>
                </a:solidFill>
                <a:latin typeface="Tahoma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81980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539-617F-4197-8BAC-4F9A0E73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Coherence Summary</a:t>
            </a:r>
            <a:br>
              <a:rPr lang="en-US" dirty="0"/>
            </a:br>
            <a:r>
              <a:rPr lang="en-US" sz="3200" dirty="0">
                <a:solidFill>
                  <a:schemeClr val="tx1"/>
                </a:solidFill>
              </a:rPr>
              <a:t>How does coherency help a CXL Device?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1CC8-3390-4134-84EC-9C09061C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Break out of IO ordering model:</a:t>
            </a:r>
          </a:p>
          <a:p>
            <a:pPr lvl="1"/>
            <a:r>
              <a:rPr lang="en-US" dirty="0"/>
              <a:t>Prefetching data before reading flag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saves latency</a:t>
            </a:r>
          </a:p>
          <a:p>
            <a:pPr lvl="1"/>
            <a:r>
              <a:rPr lang="en-US" dirty="0"/>
              <a:t>Streaming WRITEs to memory get a completion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PGAS NIC use model</a:t>
            </a:r>
          </a:p>
          <a:p>
            <a:pPr lvl="1"/>
            <a:r>
              <a:rPr lang="en-US" dirty="0"/>
              <a:t>WRITE data committed within local cache</a:t>
            </a:r>
          </a:p>
          <a:p>
            <a:r>
              <a:rPr lang="en-US" dirty="0"/>
              <a:t>Data Reuse (cache locality) reduces latency and bandwidth demand</a:t>
            </a:r>
          </a:p>
          <a:p>
            <a:pPr lvl="1"/>
            <a:r>
              <a:rPr lang="en-US" dirty="0"/>
              <a:t>Descriptor or Semaphore Polling</a:t>
            </a:r>
          </a:p>
          <a:p>
            <a:r>
              <a:rPr lang="en-US"/>
              <a:t>Complex </a:t>
            </a:r>
            <a:r>
              <a:rPr lang="en-US" dirty="0"/>
              <a:t>Atomics </a:t>
            </a:r>
            <a:r>
              <a:rPr lang="en-US" dirty="0">
                <a:sym typeface="Wingdings" panose="05000000000000000000" pitchFamily="2" charset="2"/>
              </a:rPr>
              <a:t> Needed by accelerators and NICs</a:t>
            </a:r>
          </a:p>
          <a:p>
            <a:r>
              <a:rPr lang="en-US" dirty="0" err="1"/>
              <a:t>CXL.mem</a:t>
            </a:r>
            <a:r>
              <a:rPr lang="en-US" dirty="0"/>
              <a:t> can expose Device memory as coherent </a:t>
            </a:r>
            <a:r>
              <a:rPr lang="en-US" dirty="0">
                <a:sym typeface="Wingdings" panose="05000000000000000000" pitchFamily="2" charset="2"/>
              </a:rPr>
              <a:t> No DMA required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Host or peer can pull current data from Device when it is ready to consume  reduce data copies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Enables host/peer to prefetch data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Not Risk Free!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Badly behaving Device or use model can impact system performance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Conflicts to single cache-line may cause serializing events  Spinlock across many devices/threads</a:t>
            </a:r>
          </a:p>
          <a:p>
            <a:pPr lvl="1"/>
            <a:r>
              <a:rPr lang="en-US" dirty="0"/>
              <a:t>Device should adopt best known practices for CPU coherence flow: </a:t>
            </a:r>
            <a:r>
              <a:rPr lang="en-US" dirty="0" err="1"/>
              <a:t>TicketLock</a:t>
            </a:r>
            <a:r>
              <a:rPr lang="en-US" dirty="0"/>
              <a:t>, LRU cache,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D8C86-3C04-4837-B154-A2B277F80D1A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36EB55-86CA-4049-A33E-ABEA53CE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35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A2EC97-8094-408C-BFC9-59050F136E7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2020 CXL Consortium™ | All Rights Reserved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660F2A-1FFF-481B-962B-42B40F09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/>
          </a:bodyPr>
          <a:lstStyle/>
          <a:p>
            <a:r>
              <a:rPr lang="en-US" sz="4800" dirty="0"/>
              <a:t>About the CXL Consortium™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AD5295-EB9D-4AE3-AE1B-9F8157494CC9}"/>
              </a:ext>
            </a:extLst>
          </p:cNvPr>
          <p:cNvSpPr txBox="1">
            <a:spLocks/>
          </p:cNvSpPr>
          <p:nvPr/>
        </p:nvSpPr>
        <p:spPr>
          <a:xfrm>
            <a:off x="831850" y="448537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Kurt Lender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CXL Consortium Marketing Working Group Co-Chair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Senior Ecosystem Enabling Manager, Data Center Group, 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39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A2EC97-8094-408C-BFC9-59050F136E7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660F2A-1FFF-481B-962B-42B40F09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/>
          </a:bodyPr>
          <a:lstStyle/>
          <a:p>
            <a:r>
              <a:rPr lang="en-US" sz="4800" dirty="0"/>
              <a:t>Compute Express Link™ (CXL):</a:t>
            </a:r>
            <a:br>
              <a:rPr lang="en-US" sz="4800" dirty="0"/>
            </a:br>
            <a:r>
              <a:rPr lang="en-US" sz="4800" dirty="0"/>
              <a:t>Coherency Use Cases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AD5295-EB9D-4AE3-AE1B-9F8157494CC9}"/>
              </a:ext>
            </a:extLst>
          </p:cNvPr>
          <p:cNvSpPr txBox="1">
            <a:spLocks/>
          </p:cNvSpPr>
          <p:nvPr/>
        </p:nvSpPr>
        <p:spPr>
          <a:xfrm>
            <a:off x="831850" y="448537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Siamak Tavallaei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CXL Consortium™ Technical Task Force Co-Chair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Principal Architect, Microsoft Azure </a:t>
            </a:r>
          </a:p>
        </p:txBody>
      </p:sp>
    </p:spTree>
    <p:extLst>
      <p:ext uri="{BB962C8B-B14F-4D97-AF65-F5344CB8AC3E}">
        <p14:creationId xmlns:p14="http://schemas.microsoft.com/office/powerpoint/2010/main" val="1422692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B00A-5C96-4FE7-BC0E-49B412A5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614"/>
            <a:ext cx="10515600" cy="4961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CXL Consortium boasts 90+ member companies to date and is growing rapidly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Current membership ranks reflects the required industry expertise to create a robust, vibrant CXL ecosystem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CXL Consortium Work Groups: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5 Technical (Protocol, PHY, Software &amp; Systems, Memory, Compliance) and Marketing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CXL Board of Directors: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9ABAF6-734E-404E-98ED-37BF9620221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A170F-8E05-4E2A-A7FF-17C3E33BF1B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85" name="Content Placeholder 2">
            <a:extLst>
              <a:ext uri="{FF2B5EF4-FFF2-40B4-BE49-F238E27FC236}">
                <a16:creationId xmlns:a16="http://schemas.microsoft.com/office/drawing/2014/main" id="{0A13791A-9827-46DC-84C5-61DEB5F27331}"/>
              </a:ext>
            </a:extLst>
          </p:cNvPr>
          <p:cNvSpPr txBox="1">
            <a:spLocks/>
          </p:cNvSpPr>
          <p:nvPr/>
        </p:nvSpPr>
        <p:spPr>
          <a:xfrm>
            <a:off x="838200" y="2316083"/>
            <a:ext cx="10515600" cy="1239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20B0D-643E-4EA7-A361-CC2F2423DF38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A76AFC-B6B1-48D8-BA27-8E01BFB2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Consortium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8EEDD3-B000-4489-87FD-0542FC30D055}"/>
              </a:ext>
            </a:extLst>
          </p:cNvPr>
          <p:cNvGrpSpPr/>
          <p:nvPr/>
        </p:nvGrpSpPr>
        <p:grpSpPr>
          <a:xfrm>
            <a:off x="1117110" y="3454400"/>
            <a:ext cx="9957779" cy="2615664"/>
            <a:chOff x="545121" y="3175536"/>
            <a:chExt cx="10808679" cy="3074279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3B5E050-A030-444A-8668-A07C3389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26" y="5225879"/>
              <a:ext cx="1627943" cy="10239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099656-E3A5-4622-AB67-D533E305C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023" y="5316569"/>
              <a:ext cx="1284896" cy="8810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178F70-10C1-46FD-A829-C704BC54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786" y="3574757"/>
              <a:ext cx="2135094" cy="3552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17AC78-800A-4DA7-B41D-9389C8125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960" y="4135378"/>
              <a:ext cx="1093717" cy="10969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E61139-138E-40A5-ACED-A74D1F8E4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00" b="17316"/>
            <a:stretch/>
          </p:blipFill>
          <p:spPr>
            <a:xfrm>
              <a:off x="8016524" y="4224211"/>
              <a:ext cx="2197137" cy="1008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FE0DA-F60A-4399-B2C9-2D411CD07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9" t="18856" r="9524" b="19732"/>
            <a:stretch/>
          </p:blipFill>
          <p:spPr>
            <a:xfrm>
              <a:off x="6900693" y="5357418"/>
              <a:ext cx="2231661" cy="7682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A2124C-A3DF-4A48-8CE1-452FAD3C3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720" y="4433367"/>
              <a:ext cx="2028783" cy="6857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BBB963-9FC5-487A-AAD6-9E65BBEE0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649" y="3310473"/>
              <a:ext cx="1487774" cy="7857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5BA283-C474-4E9A-A16A-87681C283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21" y="3307720"/>
              <a:ext cx="2001703" cy="895877"/>
            </a:xfrm>
            <a:prstGeom prst="rect">
              <a:avLst/>
            </a:prstGeom>
          </p:spPr>
        </p:pic>
        <p:pic>
          <p:nvPicPr>
            <p:cNvPr id="18" name="Graphic 3">
              <a:extLst>
                <a:ext uri="{FF2B5EF4-FFF2-40B4-BE49-F238E27FC236}">
                  <a16:creationId xmlns:a16="http://schemas.microsoft.com/office/drawing/2014/main" id="{801A119E-F5E6-4ACA-BB0C-4C4A1DA49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1127" y="4278253"/>
              <a:ext cx="2617345" cy="984122"/>
            </a:xfrm>
            <a:prstGeom prst="rect">
              <a:avLst/>
            </a:prstGeom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5FDCAF8-0F7A-4B40-9E6F-85CC045E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477" y="3558719"/>
              <a:ext cx="1547844" cy="472741"/>
            </a:xfrm>
            <a:prstGeom prst="rect">
              <a:avLst/>
            </a:prstGeom>
          </p:spPr>
        </p:pic>
        <p:pic>
          <p:nvPicPr>
            <p:cNvPr id="20" name="Picture 19" descr="A close up of a sign&#10;&#10;Description automatically generated">
              <a:extLst>
                <a:ext uri="{FF2B5EF4-FFF2-40B4-BE49-F238E27FC236}">
                  <a16:creationId xmlns:a16="http://schemas.microsoft.com/office/drawing/2014/main" id="{54DC3927-9290-4D2D-AA86-90BE2CC8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613" y="3175536"/>
              <a:ext cx="1093718" cy="1146755"/>
            </a:xfrm>
            <a:prstGeom prst="rect">
              <a:avLst/>
            </a:prstGeom>
          </p:spPr>
        </p:pic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AAF231C-D039-460D-B9A0-066947FE9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52" y="5357418"/>
              <a:ext cx="1623648" cy="776150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EB80E893-61C3-493F-AD44-4A31A7541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83" b="23959"/>
            <a:stretch/>
          </p:blipFill>
          <p:spPr>
            <a:xfrm>
              <a:off x="9258300" y="5320089"/>
              <a:ext cx="2095500" cy="75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191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695A-CD33-4842-971E-608CA4DB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750"/>
            <a:ext cx="10515600" cy="497923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Join Today!</a:t>
            </a:r>
            <a:br>
              <a:rPr lang="en-US" dirty="0"/>
            </a:br>
            <a:br>
              <a:rPr lang="en-US" dirty="0"/>
            </a:br>
            <a:r>
              <a:rPr lang="en-US" sz="3100" dirty="0">
                <a:solidFill>
                  <a:srgbClr val="3895C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www.computeexpresslink.org/join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Follow Us on Social Media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2400" dirty="0">
                <a:solidFill>
                  <a:srgbClr val="0070C0"/>
                </a:solidFill>
              </a:rPr>
            </a:b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EEC7A9-92B2-4C17-AE9D-D70D15AE081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A170F-8E05-4E2A-A7FF-17C3E33BF1B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AC2C9C-91F3-4103-985E-0347D3D90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-218" r="17691" b="4866"/>
          <a:stretch/>
        </p:blipFill>
        <p:spPr>
          <a:xfrm>
            <a:off x="1543050" y="4012918"/>
            <a:ext cx="1295401" cy="11334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36038C-B81C-45E8-959C-1E3A82181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31" y="4241685"/>
            <a:ext cx="1390738" cy="780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CD0F4-B8DA-42FF-9386-A1407B99F703}"/>
              </a:ext>
            </a:extLst>
          </p:cNvPr>
          <p:cNvSpPr txBox="1"/>
          <p:nvPr/>
        </p:nvSpPr>
        <p:spPr>
          <a:xfrm>
            <a:off x="838200" y="4779680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solidFill>
                  <a:srgbClr val="3895C4"/>
                </a:solidFill>
              </a:rPr>
            </a:br>
            <a:r>
              <a:rPr lang="en-US" dirty="0">
                <a:solidFill>
                  <a:srgbClr val="3895C4"/>
                </a:solidFill>
              </a:rPr>
              <a:t>@</a:t>
            </a:r>
            <a:r>
              <a:rPr lang="en-US" dirty="0" err="1">
                <a:solidFill>
                  <a:srgbClr val="3895C4"/>
                </a:solidFill>
              </a:rPr>
              <a:t>ComputeExLink</a:t>
            </a:r>
            <a:endParaRPr lang="en-US" dirty="0">
              <a:solidFill>
                <a:srgbClr val="3895C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390F3-DAE1-45B3-BECC-048DC898609E}"/>
              </a:ext>
            </a:extLst>
          </p:cNvPr>
          <p:cNvSpPr txBox="1"/>
          <p:nvPr/>
        </p:nvSpPr>
        <p:spPr>
          <a:xfrm>
            <a:off x="3386138" y="5060836"/>
            <a:ext cx="541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895C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www.linkedin.com/company/cxl-consortium/</a:t>
            </a:r>
            <a:r>
              <a:rPr lang="en-US" dirty="0">
                <a:solidFill>
                  <a:srgbClr val="3895C4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3AC84-E822-4C75-A0DF-2A7D9DAE8DD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pic>
        <p:nvPicPr>
          <p:cNvPr id="1026" name="Picture 2" descr="Image result for youtube logo">
            <a:hlinkClick r:id="rId6"/>
            <a:extLst>
              <a:ext uri="{FF2B5EF4-FFF2-40B4-BE49-F238E27FC236}">
                <a16:creationId xmlns:a16="http://schemas.microsoft.com/office/drawing/2014/main" id="{07D3C2D6-015C-480A-920F-7B8E8162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49" y="4241685"/>
            <a:ext cx="1118062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B2A29-D78F-47D1-9A31-C23EF94DF207}"/>
              </a:ext>
            </a:extLst>
          </p:cNvPr>
          <p:cNvSpPr txBox="1"/>
          <p:nvPr/>
        </p:nvSpPr>
        <p:spPr>
          <a:xfrm>
            <a:off x="8562663" y="5056679"/>
            <a:ext cx="279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895C4"/>
                </a:solidFill>
              </a:rPr>
              <a:t>CXL Consortium Channel</a:t>
            </a:r>
          </a:p>
        </p:txBody>
      </p:sp>
    </p:spTree>
    <p:extLst>
      <p:ext uri="{BB962C8B-B14F-4D97-AF65-F5344CB8AC3E}">
        <p14:creationId xmlns:p14="http://schemas.microsoft.com/office/powerpoint/2010/main" val="1984606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E902A2-913A-4BCE-9B1C-B2BD16F856DC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ECB6D3-C234-4ECD-AD08-76F60C81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137" y="2038350"/>
            <a:ext cx="453972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0038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137" y="2038350"/>
            <a:ext cx="453972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Audience Q&amp;A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902A2-913A-4BCE-9B1C-B2BD16F856DC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2738843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F249AF-A0EE-4A70-8F91-A9E4E3FEBEEE}"/>
              </a:ext>
            </a:extLst>
          </p:cNvPr>
          <p:cNvSpPr txBox="1">
            <a:spLocks/>
          </p:cNvSpPr>
          <p:nvPr/>
        </p:nvSpPr>
        <p:spPr>
          <a:xfrm>
            <a:off x="604092" y="680291"/>
            <a:ext cx="10983816" cy="549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799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Compute Express Link™</a:t>
            </a:r>
          </a:p>
          <a:p>
            <a:pPr algn="ctr"/>
            <a:r>
              <a:rPr lang="en-US" dirty="0">
                <a:cs typeface="Calibri Light"/>
              </a:rPr>
              <a:t>CXL 1.1 Backup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81E69-A5B6-424E-BB57-61E867FBC9C7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311167-B8CD-44DC-8EC5-89B00253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84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Emerging CXL (</a:t>
            </a:r>
            <a:r>
              <a:rPr lang="en-US" sz="4200" u="sng" dirty="0"/>
              <a:t>C</a:t>
            </a:r>
            <a:r>
              <a:rPr lang="en-US" sz="4200" dirty="0"/>
              <a:t>ompute </a:t>
            </a:r>
            <a:r>
              <a:rPr lang="en-US" sz="4200" u="sng" dirty="0"/>
              <a:t>E</a:t>
            </a:r>
            <a:r>
              <a:rPr lang="en-US" sz="4200" dirty="0"/>
              <a:t>xpress </a:t>
            </a:r>
            <a:r>
              <a:rPr lang="en-US" sz="4200" u="sng" dirty="0"/>
              <a:t>L</a:t>
            </a:r>
            <a:r>
              <a:rPr lang="en-US" sz="4200" dirty="0"/>
              <a:t>ink)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1032733" y="1481173"/>
            <a:ext cx="103210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 industry attempt to converge disparate interconnects for compute and memory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 focus supplier energy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 promote adoption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Backed by all major industry players: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CPU vendors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System vendors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Hyperscalers</a:t>
            </a:r>
            <a:endParaRPr lang="en-US" sz="2000" dirty="0"/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Component Suppliers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90513" indent="-285750">
              <a:buFont typeface="Arial" panose="020B0604020202020204" pitchFamily="34" charset="0"/>
              <a:buChar char="•"/>
              <a:tabLst>
                <a:tab pos="344488" algn="l"/>
              </a:tabLst>
            </a:pPr>
            <a:r>
              <a:rPr lang="en-US" sz="2400" i="1" dirty="0"/>
              <a:t>CXL will be a major factor in Interconnect Standards! </a:t>
            </a:r>
            <a:endParaRPr lang="en-US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F2A53-B17B-4FF8-87A1-4C5E7A1A81DC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FE3394-82CD-48F7-801F-D05CE56A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87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Stack – Designed for Low Latency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330314" y="1367449"/>
            <a:ext cx="36430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All 3 representative usages have latency-critical elements: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 err="1"/>
              <a:t>CXL.cache</a:t>
            </a:r>
            <a:endParaRPr lang="en-US" sz="1400" dirty="0"/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 err="1"/>
              <a:t>CXL.memory</a:t>
            </a: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CXL cache and memory stack is optimized for latency: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/>
              <a:t>Separate transaction and link layer from IO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/>
              <a:t>Fixed message framing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CXL </a:t>
            </a:r>
            <a:r>
              <a:rPr lang="en-US" sz="1600" b="1" dirty="0" err="1"/>
              <a:t>io</a:t>
            </a:r>
            <a:r>
              <a:rPr lang="en-US" sz="1600" b="1" dirty="0"/>
              <a:t> flows pass through a stack that is largely identical to a standard PCIe stack: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/>
              <a:t>Dynamic framing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1400" dirty="0"/>
              <a:t>Transaction Layer Packet (TLP)/ Data Link Layer Packet (DLLP) encapsulated in CXL flits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10F7C3-5669-4710-815D-762EDD775DCE}"/>
              </a:ext>
            </a:extLst>
          </p:cNvPr>
          <p:cNvSpPr txBox="1"/>
          <p:nvPr/>
        </p:nvSpPr>
        <p:spPr>
          <a:xfrm>
            <a:off x="2919268" y="972510"/>
            <a:ext cx="5992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Neo Sans Intel"/>
              </a:rPr>
              <a:t>CXL Stack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Neo Sans Intel"/>
              </a:rPr>
              <a:t>– low latency  Cache  and  Mem  Transactions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669177-7853-4985-94AB-C5AE7E148FC2}"/>
              </a:ext>
            </a:extLst>
          </p:cNvPr>
          <p:cNvSpPr txBox="1"/>
          <p:nvPr/>
        </p:nvSpPr>
        <p:spPr>
          <a:xfrm>
            <a:off x="8927570" y="967339"/>
            <a:ext cx="3289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Neo Sans Intel"/>
              </a:rPr>
              <a:t>Alternate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Neo Sans Intel"/>
              </a:rPr>
              <a:t> Stack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Neo Sans Intel"/>
              </a:rPr>
              <a:t>– for contrast</a:t>
            </a:r>
          </a:p>
        </p:txBody>
      </p:sp>
      <p:sp>
        <p:nvSpPr>
          <p:cNvPr id="73" name="Trapezoid 72">
            <a:extLst>
              <a:ext uri="{FF2B5EF4-FFF2-40B4-BE49-F238E27FC236}">
                <a16:creationId xmlns:a16="http://schemas.microsoft.com/office/drawing/2014/main" id="{70A0C6C7-22B1-4C94-A740-05819EB3FB80}"/>
              </a:ext>
            </a:extLst>
          </p:cNvPr>
          <p:cNvSpPr/>
          <p:nvPr/>
        </p:nvSpPr>
        <p:spPr>
          <a:xfrm flipV="1">
            <a:off x="5563287" y="4499746"/>
            <a:ext cx="2042160" cy="277069"/>
          </a:xfrm>
          <a:prstGeom prst="trapezoid">
            <a:avLst>
              <a:gd name="adj" fmla="val 90455"/>
            </a:avLst>
          </a:prstGeom>
          <a:solidFill>
            <a:srgbClr val="00808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18288" tIns="45720" rIns="18288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48" name="Rounded Rectangle 40">
            <a:extLst>
              <a:ext uri="{FF2B5EF4-FFF2-40B4-BE49-F238E27FC236}">
                <a16:creationId xmlns:a16="http://schemas.microsoft.com/office/drawing/2014/main" id="{A5E46177-D8DD-4244-AF96-9E04FE7EC2D6}"/>
              </a:ext>
            </a:extLst>
          </p:cNvPr>
          <p:cNvSpPr/>
          <p:nvPr/>
        </p:nvSpPr>
        <p:spPr>
          <a:xfrm>
            <a:off x="4175173" y="1367449"/>
            <a:ext cx="3841653" cy="1465385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5ACFFA-4602-4A36-B7C2-0C310441C1CF}"/>
              </a:ext>
            </a:extLst>
          </p:cNvPr>
          <p:cNvGrpSpPr/>
          <p:nvPr/>
        </p:nvGrpSpPr>
        <p:grpSpPr>
          <a:xfrm>
            <a:off x="4175174" y="1564217"/>
            <a:ext cx="3841652" cy="4916837"/>
            <a:chOff x="4175174" y="1564217"/>
            <a:chExt cx="3841652" cy="4916837"/>
          </a:xfrm>
        </p:grpSpPr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C96DA185-4D78-4424-875E-5F982457D572}"/>
                </a:ext>
              </a:extLst>
            </p:cNvPr>
            <p:cNvSpPr/>
            <p:nvPr/>
          </p:nvSpPr>
          <p:spPr>
            <a:xfrm>
              <a:off x="4175174" y="2889371"/>
              <a:ext cx="3841652" cy="1440019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943623-6691-4B5F-9AFF-A03B1B3FC401}"/>
                </a:ext>
              </a:extLst>
            </p:cNvPr>
            <p:cNvGrpSpPr/>
            <p:nvPr/>
          </p:nvGrpSpPr>
          <p:grpSpPr>
            <a:xfrm>
              <a:off x="4349818" y="1564217"/>
              <a:ext cx="3584359" cy="4916837"/>
              <a:chOff x="4349818" y="1564217"/>
              <a:chExt cx="3584359" cy="4916837"/>
            </a:xfrm>
          </p:grpSpPr>
          <p:sp>
            <p:nvSpPr>
              <p:cNvPr id="49" name="Rounded Rectangle 41">
                <a:extLst>
                  <a:ext uri="{FF2B5EF4-FFF2-40B4-BE49-F238E27FC236}">
                    <a16:creationId xmlns:a16="http://schemas.microsoft.com/office/drawing/2014/main" id="{11B14342-74EE-4FC0-BCE6-202949778DB9}"/>
                  </a:ext>
                </a:extLst>
              </p:cNvPr>
              <p:cNvSpPr/>
              <p:nvPr/>
            </p:nvSpPr>
            <p:spPr>
              <a:xfrm>
                <a:off x="4349818" y="1564217"/>
                <a:ext cx="1800200" cy="1141938"/>
              </a:xfrm>
              <a:prstGeom prst="round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tIns="18288" rIns="18288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50" name="Rounded Rectangle 42">
                <a:extLst>
                  <a:ext uri="{FF2B5EF4-FFF2-40B4-BE49-F238E27FC236}">
                    <a16:creationId xmlns:a16="http://schemas.microsoft.com/office/drawing/2014/main" id="{FCD7E1BA-C438-4C8E-AB5A-E099DEA5BDDC}"/>
                  </a:ext>
                </a:extLst>
              </p:cNvPr>
              <p:cNvSpPr/>
              <p:nvPr/>
            </p:nvSpPr>
            <p:spPr>
              <a:xfrm>
                <a:off x="4389705" y="1600088"/>
                <a:ext cx="860213" cy="1049867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Transaction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51" name="Rounded Rectangle 43">
                <a:extLst>
                  <a:ext uri="{FF2B5EF4-FFF2-40B4-BE49-F238E27FC236}">
                    <a16:creationId xmlns:a16="http://schemas.microsoft.com/office/drawing/2014/main" id="{D0EA1774-8002-4FEF-B98F-1CB829A06C82}"/>
                  </a:ext>
                </a:extLst>
              </p:cNvPr>
              <p:cNvSpPr/>
              <p:nvPr/>
            </p:nvSpPr>
            <p:spPr>
              <a:xfrm>
                <a:off x="5249918" y="1600087"/>
                <a:ext cx="860213" cy="1049867"/>
              </a:xfrm>
              <a:prstGeom prst="roundRect">
                <a:avLst/>
              </a:prstGeom>
              <a:solidFill>
                <a:srgbClr val="00808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Transaction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52" name="Rounded Rectangle 44">
                <a:extLst>
                  <a:ext uri="{FF2B5EF4-FFF2-40B4-BE49-F238E27FC236}">
                    <a16:creationId xmlns:a16="http://schemas.microsoft.com/office/drawing/2014/main" id="{04D096AC-8276-4AFE-8B88-0B18999F06A3}"/>
                  </a:ext>
                </a:extLst>
              </p:cNvPr>
              <p:cNvSpPr/>
              <p:nvPr/>
            </p:nvSpPr>
            <p:spPr>
              <a:xfrm>
                <a:off x="6354818" y="2139415"/>
                <a:ext cx="1579359" cy="510539"/>
              </a:xfrm>
              <a:prstGeom prst="roundRect">
                <a:avLst/>
              </a:prstGeom>
              <a:solidFill>
                <a:srgbClr val="008080"/>
              </a:solidFill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CXL.cache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/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CXL.mem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Transaction Layer</a:t>
                </a:r>
              </a:p>
            </p:txBody>
          </p:sp>
          <p:sp>
            <p:nvSpPr>
              <p:cNvPr id="54" name="Rounded Rectangle 46">
                <a:extLst>
                  <a:ext uri="{FF2B5EF4-FFF2-40B4-BE49-F238E27FC236}">
                    <a16:creationId xmlns:a16="http://schemas.microsoft.com/office/drawing/2014/main" id="{7CD4BCF2-7956-4577-BC09-37DA41D5536B}"/>
                  </a:ext>
                </a:extLst>
              </p:cNvPr>
              <p:cNvSpPr/>
              <p:nvPr/>
            </p:nvSpPr>
            <p:spPr>
              <a:xfrm>
                <a:off x="4349818" y="3020019"/>
                <a:ext cx="1800200" cy="1185530"/>
              </a:xfrm>
              <a:prstGeom prst="round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tIns="18288" rIns="18288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55" name="Rounded Rectangle 47">
                <a:extLst>
                  <a:ext uri="{FF2B5EF4-FFF2-40B4-BE49-F238E27FC236}">
                    <a16:creationId xmlns:a16="http://schemas.microsoft.com/office/drawing/2014/main" id="{2B47AA27-B8C9-4894-B309-5FF61134D05D}"/>
                  </a:ext>
                </a:extLst>
              </p:cNvPr>
              <p:cNvSpPr/>
              <p:nvPr/>
            </p:nvSpPr>
            <p:spPr>
              <a:xfrm>
                <a:off x="4389705" y="3092684"/>
                <a:ext cx="858100" cy="1049867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Link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56" name="Rounded Rectangle 48">
                <a:extLst>
                  <a:ext uri="{FF2B5EF4-FFF2-40B4-BE49-F238E27FC236}">
                    <a16:creationId xmlns:a16="http://schemas.microsoft.com/office/drawing/2014/main" id="{33B33BC1-593E-4083-B3CB-F419BC2257C0}"/>
                  </a:ext>
                </a:extLst>
              </p:cNvPr>
              <p:cNvSpPr/>
              <p:nvPr/>
            </p:nvSpPr>
            <p:spPr>
              <a:xfrm>
                <a:off x="5247806" y="3092683"/>
                <a:ext cx="862326" cy="1049867"/>
              </a:xfrm>
              <a:prstGeom prst="roundRect">
                <a:avLst/>
              </a:prstGeom>
              <a:solidFill>
                <a:srgbClr val="00808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Link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57" name="Rounded Rectangle 49">
                <a:extLst>
                  <a:ext uri="{FF2B5EF4-FFF2-40B4-BE49-F238E27FC236}">
                    <a16:creationId xmlns:a16="http://schemas.microsoft.com/office/drawing/2014/main" id="{20D4F320-C400-4062-B8B7-D1D6C0A926E6}"/>
                  </a:ext>
                </a:extLst>
              </p:cNvPr>
              <p:cNvSpPr/>
              <p:nvPr/>
            </p:nvSpPr>
            <p:spPr>
              <a:xfrm>
                <a:off x="6354818" y="3632011"/>
                <a:ext cx="1579359" cy="510539"/>
              </a:xfrm>
              <a:prstGeom prst="roundRect">
                <a:avLst/>
              </a:prstGeom>
              <a:solidFill>
                <a:srgbClr val="008080"/>
              </a:solidFill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CXL.cache/CXL.mem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Link Layer</a:t>
                </a:r>
              </a:p>
            </p:txBody>
          </p:sp>
          <p:sp>
            <p:nvSpPr>
              <p:cNvPr id="58" name="Rounded Rectangle 51">
                <a:extLst>
                  <a:ext uri="{FF2B5EF4-FFF2-40B4-BE49-F238E27FC236}">
                    <a16:creationId xmlns:a16="http://schemas.microsoft.com/office/drawing/2014/main" id="{994C8BC3-B8B7-4FC3-BC02-B668CCA9A3EA}"/>
                  </a:ext>
                </a:extLst>
              </p:cNvPr>
              <p:cNvSpPr/>
              <p:nvPr/>
            </p:nvSpPr>
            <p:spPr>
              <a:xfrm>
                <a:off x="4940808" y="5579552"/>
                <a:ext cx="1738207" cy="248529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1C5"/>
                  </a:gs>
                  <a:gs pos="46000">
                    <a:srgbClr val="0071C5"/>
                  </a:gs>
                  <a:gs pos="56000">
                    <a:srgbClr val="008080"/>
                  </a:gs>
                  <a:gs pos="100000">
                    <a:srgbClr val="008080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PCIe/CXL Logical Phy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798524D-B173-4E51-BA03-0733AAB0F510}"/>
                  </a:ext>
                </a:extLst>
              </p:cNvPr>
              <p:cNvSpPr txBox="1"/>
              <p:nvPr/>
            </p:nvSpPr>
            <p:spPr>
              <a:xfrm>
                <a:off x="6051279" y="4519378"/>
                <a:ext cx="12554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Neo Sans Intel"/>
                  </a:rPr>
                  <a:t>CXL Dynamic Mux</a:t>
                </a: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44BADC18-F95E-4D42-89BF-BCD55BCC43D6}"/>
                  </a:ext>
                </a:extLst>
              </p:cNvPr>
              <p:cNvSpPr/>
              <p:nvPr/>
            </p:nvSpPr>
            <p:spPr>
              <a:xfrm flipV="1">
                <a:off x="4451011" y="5044775"/>
                <a:ext cx="2475347" cy="277069"/>
              </a:xfrm>
              <a:prstGeom prst="trapezoid">
                <a:avLst>
                  <a:gd name="adj" fmla="val 90455"/>
                </a:avLst>
              </a:prstGeom>
              <a:gradFill flip="none" rotWithShape="1">
                <a:gsLst>
                  <a:gs pos="0">
                    <a:srgbClr val="0071C5"/>
                  </a:gs>
                  <a:gs pos="46000">
                    <a:srgbClr val="0071C5"/>
                  </a:gs>
                  <a:gs pos="56000">
                    <a:srgbClr val="008080"/>
                  </a:gs>
                  <a:gs pos="100000">
                    <a:srgbClr val="008080"/>
                  </a:gs>
                </a:gsLst>
                <a:lin ang="0" scaled="1"/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18288" tIns="45720" rIns="18288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61" name="Rounded Rectangle 54">
                <a:extLst>
                  <a:ext uri="{FF2B5EF4-FFF2-40B4-BE49-F238E27FC236}">
                    <a16:creationId xmlns:a16="http://schemas.microsoft.com/office/drawing/2014/main" id="{161CC342-B557-42AA-92EC-B919E87977FE}"/>
                  </a:ext>
                </a:extLst>
              </p:cNvPr>
              <p:cNvSpPr/>
              <p:nvPr/>
            </p:nvSpPr>
            <p:spPr>
              <a:xfrm>
                <a:off x="4940808" y="5863141"/>
                <a:ext cx="1738207" cy="2521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1C5"/>
                  </a:gs>
                  <a:gs pos="46000">
                    <a:srgbClr val="0071C5"/>
                  </a:gs>
                  <a:gs pos="56000">
                    <a:srgbClr val="008080"/>
                  </a:gs>
                  <a:gs pos="100000">
                    <a:srgbClr val="008080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PCIe/CXL Analog Phy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334B741-F393-473A-B529-3C7907203F3C}"/>
                  </a:ext>
                </a:extLst>
              </p:cNvPr>
              <p:cNvCxnSpPr>
                <a:stCxn id="50" idx="2"/>
                <a:endCxn id="55" idx="0"/>
              </p:cNvCxnSpPr>
              <p:nvPr/>
            </p:nvCxnSpPr>
            <p:spPr>
              <a:xfrm flipH="1">
                <a:off x="4818755" y="2649955"/>
                <a:ext cx="1057" cy="442729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5D06CC09-C313-4660-9C8C-65B4D24876DF}"/>
                  </a:ext>
                </a:extLst>
              </p:cNvPr>
              <p:cNvCxnSpPr>
                <a:stCxn id="56" idx="2"/>
              </p:cNvCxnSpPr>
              <p:nvPr/>
            </p:nvCxnSpPr>
            <p:spPr>
              <a:xfrm>
                <a:off x="5678969" y="4142550"/>
                <a:ext cx="1055" cy="367452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D185C787-8198-4CE4-9A41-847DE6AD09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54725" y="47870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D8CA7C59-55E3-4DE7-997D-A2A2B25E5AD9}"/>
                  </a:ext>
                </a:extLst>
              </p:cNvPr>
              <p:cNvCxnSpPr/>
              <p:nvPr/>
            </p:nvCxnSpPr>
            <p:spPr>
              <a:xfrm flipH="1">
                <a:off x="7178201" y="4142550"/>
                <a:ext cx="2" cy="367452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C2519F17-3300-4D39-B17B-189C2989133B}"/>
                  </a:ext>
                </a:extLst>
              </p:cNvPr>
              <p:cNvCxnSpPr>
                <a:stCxn id="55" idx="2"/>
              </p:cNvCxnSpPr>
              <p:nvPr/>
            </p:nvCxnSpPr>
            <p:spPr>
              <a:xfrm flipH="1">
                <a:off x="4817698" y="4142551"/>
                <a:ext cx="1057" cy="9022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CEA3564-5358-43FB-AB57-B9B7573FFAF9}"/>
                  </a:ext>
                </a:extLst>
              </p:cNvPr>
              <p:cNvCxnSpPr/>
              <p:nvPr/>
            </p:nvCxnSpPr>
            <p:spPr>
              <a:xfrm>
                <a:off x="5806527" y="5292492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0B4A69C-384A-4436-BDFC-7A9904CB307B}"/>
                  </a:ext>
                </a:extLst>
              </p:cNvPr>
              <p:cNvSpPr txBox="1"/>
              <p:nvPr/>
            </p:nvSpPr>
            <p:spPr>
              <a:xfrm>
                <a:off x="5374121" y="5069306"/>
                <a:ext cx="8082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Neo Sans Intel"/>
                  </a:rPr>
                  <a:t>Static Mux</a:t>
                </a: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133B2A47-EB1F-4DE9-AE54-CB0C402F5458}"/>
                  </a:ext>
                </a:extLst>
              </p:cNvPr>
              <p:cNvCxnSpPr>
                <a:stCxn id="52" idx="2"/>
                <a:endCxn id="57" idx="0"/>
              </p:cNvCxnSpPr>
              <p:nvPr/>
            </p:nvCxnSpPr>
            <p:spPr>
              <a:xfrm>
                <a:off x="7144498" y="2649954"/>
                <a:ext cx="0" cy="982057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9EB73DC-3B66-40FF-BC14-28D79981E671}"/>
                  </a:ext>
                </a:extLst>
              </p:cNvPr>
              <p:cNvCxnSpPr/>
              <p:nvPr/>
            </p:nvCxnSpPr>
            <p:spPr>
              <a:xfrm>
                <a:off x="5806527" y="6115294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DD6C136-7CEF-4DAB-B001-0722C0709A16}"/>
                  </a:ext>
                </a:extLst>
              </p:cNvPr>
              <p:cNvCxnSpPr>
                <a:stCxn id="51" idx="2"/>
                <a:endCxn id="56" idx="0"/>
              </p:cNvCxnSpPr>
              <p:nvPr/>
            </p:nvCxnSpPr>
            <p:spPr>
              <a:xfrm flipH="1">
                <a:off x="5678969" y="2649954"/>
                <a:ext cx="1056" cy="442729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B5C3A-303A-4C4B-879A-175FACDCE418}"/>
              </a:ext>
            </a:extLst>
          </p:cNvPr>
          <p:cNvGrpSpPr/>
          <p:nvPr/>
        </p:nvGrpSpPr>
        <p:grpSpPr>
          <a:xfrm>
            <a:off x="9129353" y="1367991"/>
            <a:ext cx="2886116" cy="5113063"/>
            <a:chOff x="9093936" y="1335410"/>
            <a:chExt cx="2886116" cy="5113063"/>
          </a:xfrm>
        </p:grpSpPr>
        <p:sp>
          <p:nvSpPr>
            <p:cNvPr id="74" name="Rounded Rectangle 24">
              <a:extLst>
                <a:ext uri="{FF2B5EF4-FFF2-40B4-BE49-F238E27FC236}">
                  <a16:creationId xmlns:a16="http://schemas.microsoft.com/office/drawing/2014/main" id="{0B5F3A7A-73B9-4567-98A6-4FDA9FC7AF0E}"/>
                </a:ext>
              </a:extLst>
            </p:cNvPr>
            <p:cNvSpPr/>
            <p:nvPr/>
          </p:nvSpPr>
          <p:spPr>
            <a:xfrm>
              <a:off x="9093936" y="1335410"/>
              <a:ext cx="2886116" cy="1989720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7" name="Rounded Rectangle 27">
              <a:extLst>
                <a:ext uri="{FF2B5EF4-FFF2-40B4-BE49-F238E27FC236}">
                  <a16:creationId xmlns:a16="http://schemas.microsoft.com/office/drawing/2014/main" id="{FF603434-2B5F-4144-B9E3-60DA33AFBE39}"/>
                </a:ext>
              </a:extLst>
            </p:cNvPr>
            <p:cNvSpPr/>
            <p:nvPr/>
          </p:nvSpPr>
          <p:spPr>
            <a:xfrm>
              <a:off x="9093936" y="3383803"/>
              <a:ext cx="2886116" cy="1440019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F1EF0F-7E17-4B97-9569-DB7D88CF993B}"/>
                </a:ext>
              </a:extLst>
            </p:cNvPr>
            <p:cNvGrpSpPr/>
            <p:nvPr/>
          </p:nvGrpSpPr>
          <p:grpSpPr>
            <a:xfrm>
              <a:off x="9308467" y="1568049"/>
              <a:ext cx="2568056" cy="4880424"/>
              <a:chOff x="9308467" y="1568049"/>
              <a:chExt cx="2568056" cy="4880424"/>
            </a:xfrm>
          </p:grpSpPr>
          <p:sp>
            <p:nvSpPr>
              <p:cNvPr id="75" name="Rounded Rectangle 25">
                <a:extLst>
                  <a:ext uri="{FF2B5EF4-FFF2-40B4-BE49-F238E27FC236}">
                    <a16:creationId xmlns:a16="http://schemas.microsoft.com/office/drawing/2014/main" id="{DD64850E-D55C-4114-AA12-A8366D80EEE7}"/>
                  </a:ext>
                </a:extLst>
              </p:cNvPr>
              <p:cNvSpPr/>
              <p:nvPr/>
            </p:nvSpPr>
            <p:spPr>
              <a:xfrm>
                <a:off x="9308467" y="1568049"/>
                <a:ext cx="860213" cy="1049867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Transaction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76" name="Rounded Rectangle 26">
                <a:extLst>
                  <a:ext uri="{FF2B5EF4-FFF2-40B4-BE49-F238E27FC236}">
                    <a16:creationId xmlns:a16="http://schemas.microsoft.com/office/drawing/2014/main" id="{5AB05499-1C77-48B2-87A2-B4E1F4F758C1}"/>
                  </a:ext>
                </a:extLst>
              </p:cNvPr>
              <p:cNvSpPr/>
              <p:nvPr/>
            </p:nvSpPr>
            <p:spPr>
              <a:xfrm>
                <a:off x="10297164" y="2107376"/>
                <a:ext cx="1579359" cy="510539"/>
              </a:xfrm>
              <a:prstGeom prst="round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Alternate Link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Transaction Layer</a:t>
                </a:r>
              </a:p>
            </p:txBody>
          </p:sp>
          <p:sp>
            <p:nvSpPr>
              <p:cNvPr id="78" name="Rounded Rectangle 28">
                <a:extLst>
                  <a:ext uri="{FF2B5EF4-FFF2-40B4-BE49-F238E27FC236}">
                    <a16:creationId xmlns:a16="http://schemas.microsoft.com/office/drawing/2014/main" id="{60B10652-ECB1-4612-874D-1D3BAD8552D1}"/>
                  </a:ext>
                </a:extLst>
              </p:cNvPr>
              <p:cNvSpPr/>
              <p:nvPr/>
            </p:nvSpPr>
            <p:spPr>
              <a:xfrm>
                <a:off x="10121314" y="3599972"/>
                <a:ext cx="858100" cy="1049867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Link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Layer</a:t>
                </a:r>
              </a:p>
            </p:txBody>
          </p:sp>
          <p:sp>
            <p:nvSpPr>
              <p:cNvPr id="79" name="Trapezoid 78">
                <a:extLst>
                  <a:ext uri="{FF2B5EF4-FFF2-40B4-BE49-F238E27FC236}">
                    <a16:creationId xmlns:a16="http://schemas.microsoft.com/office/drawing/2014/main" id="{7E8989AB-0416-4B45-A010-7FD60C8BA169}"/>
                  </a:ext>
                </a:extLst>
              </p:cNvPr>
              <p:cNvSpPr/>
              <p:nvPr/>
            </p:nvSpPr>
            <p:spPr>
              <a:xfrm flipV="1">
                <a:off x="9527329" y="2878380"/>
                <a:ext cx="2042160" cy="277069"/>
              </a:xfrm>
              <a:prstGeom prst="trapezoid">
                <a:avLst>
                  <a:gd name="adj" fmla="val 90455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" tIns="45720" rIns="18288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endParaRPr>
              </a:p>
            </p:txBody>
          </p:sp>
          <p:sp>
            <p:nvSpPr>
              <p:cNvPr id="80" name="Rounded Rectangle 30">
                <a:extLst>
                  <a:ext uri="{FF2B5EF4-FFF2-40B4-BE49-F238E27FC236}">
                    <a16:creationId xmlns:a16="http://schemas.microsoft.com/office/drawing/2014/main" id="{D07265E4-2E45-4DB1-B065-2205C697068E}"/>
                  </a:ext>
                </a:extLst>
              </p:cNvPr>
              <p:cNvSpPr/>
              <p:nvPr/>
            </p:nvSpPr>
            <p:spPr>
              <a:xfrm>
                <a:off x="9685807" y="5547513"/>
                <a:ext cx="1738207" cy="248529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 Logical Phy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E503E33-8FDB-4E7E-B391-17940A6E3756}"/>
                  </a:ext>
                </a:extLst>
              </p:cNvPr>
              <p:cNvSpPr txBox="1"/>
              <p:nvPr/>
            </p:nvSpPr>
            <p:spPr>
              <a:xfrm>
                <a:off x="10059212" y="2890849"/>
                <a:ext cx="98777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Dynamic Mux</a:t>
                </a:r>
              </a:p>
            </p:txBody>
          </p:sp>
          <p:sp>
            <p:nvSpPr>
              <p:cNvPr id="82" name="Rounded Rectangle 32">
                <a:extLst>
                  <a:ext uri="{FF2B5EF4-FFF2-40B4-BE49-F238E27FC236}">
                    <a16:creationId xmlns:a16="http://schemas.microsoft.com/office/drawing/2014/main" id="{9813151A-3D4F-4A95-AA34-9EF7EB1B1FFC}"/>
                  </a:ext>
                </a:extLst>
              </p:cNvPr>
              <p:cNvSpPr/>
              <p:nvPr/>
            </p:nvSpPr>
            <p:spPr>
              <a:xfrm>
                <a:off x="9685807" y="5831102"/>
                <a:ext cx="1738207" cy="252153"/>
              </a:xfrm>
              <a:prstGeom prst="roundRect">
                <a:avLst/>
              </a:prstGeom>
              <a:solidFill>
                <a:srgbClr val="0071C5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18288" rIns="182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PCIe Analog Phy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D75AC10-45FB-4B5C-941B-781AABF7072B}"/>
                  </a:ext>
                </a:extLst>
              </p:cNvPr>
              <p:cNvCxnSpPr>
                <a:stCxn id="79" idx="0"/>
                <a:endCxn id="78" idx="0"/>
              </p:cNvCxnSpPr>
              <p:nvPr/>
            </p:nvCxnSpPr>
            <p:spPr>
              <a:xfrm>
                <a:off x="10548409" y="3155449"/>
                <a:ext cx="1955" cy="444523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BD83415-2C15-43FB-B268-A98C5AEB6D40}"/>
                  </a:ext>
                </a:extLst>
              </p:cNvPr>
              <p:cNvCxnSpPr>
                <a:stCxn id="78" idx="2"/>
                <a:endCxn id="80" idx="0"/>
              </p:cNvCxnSpPr>
              <p:nvPr/>
            </p:nvCxnSpPr>
            <p:spPr>
              <a:xfrm>
                <a:off x="10550364" y="4649839"/>
                <a:ext cx="4547" cy="897674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F2F96BB-295F-4896-83DA-BC42682715D1}"/>
                  </a:ext>
                </a:extLst>
              </p:cNvPr>
              <p:cNvCxnSpPr/>
              <p:nvPr/>
            </p:nvCxnSpPr>
            <p:spPr>
              <a:xfrm>
                <a:off x="10561045" y="6082713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7122C47C-68A0-44E9-B86C-700382B622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38573" y="2498796"/>
                <a:ext cx="0" cy="4572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89ADE791-8289-4BDB-BC57-C0BD15F61F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86843" y="2498105"/>
                <a:ext cx="0" cy="4572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2E826A3-4453-4A64-96A3-D5D4A6EF58C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88" name="Date Placeholder 3">
            <a:extLst>
              <a:ext uri="{FF2B5EF4-FFF2-40B4-BE49-F238E27FC236}">
                <a16:creationId xmlns:a16="http://schemas.microsoft.com/office/drawing/2014/main" id="{603104B2-15C1-4D07-8EA6-47BD9F65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CXL’s Protocol Asymmetry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037868"/>
            <a:ext cx="5578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CXL coherency protocol is asymmetric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Several key advantages: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1400" dirty="0"/>
              <a:t>Avoid protocol interoperability hurdles/roadblocks 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1400" dirty="0"/>
              <a:t>Enable devices across multiple segments (e.g. client and server)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1400" dirty="0"/>
              <a:t>Enable Memory buffer with no coherency burden</a:t>
            </a:r>
          </a:p>
          <a:p>
            <a:pPr marL="688975" lvl="1" indent="-342900"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1400" dirty="0"/>
              <a:t>Simpler, processor independent device development</a:t>
            </a:r>
            <a:endParaRPr lang="en-US" sz="16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2D3735-A17F-486D-99AD-22671556C6D7}"/>
              </a:ext>
            </a:extLst>
          </p:cNvPr>
          <p:cNvSpPr txBox="1"/>
          <p:nvPr/>
        </p:nvSpPr>
        <p:spPr>
          <a:xfrm>
            <a:off x="635848" y="2726192"/>
            <a:ext cx="501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Neo Sans Intel"/>
              </a:rPr>
              <a:t>CCI Model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ea typeface="+mn-ea"/>
                <a:cs typeface="Neo Sans Intel"/>
              </a:rPr>
              <a:t>– Symmetric CCI Protocol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367B83-06BD-458B-9C0D-8940340E0F6F}"/>
              </a:ext>
            </a:extLst>
          </p:cNvPr>
          <p:cNvSpPr txBox="1"/>
          <p:nvPr/>
        </p:nvSpPr>
        <p:spPr>
          <a:xfrm>
            <a:off x="6602463" y="2726191"/>
            <a:ext cx="522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ea typeface="+mn-ea"/>
                <a:cs typeface="Neo Sans Intel"/>
              </a:rPr>
              <a:t>CXL Model – Asymmetric Protocol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D7A25-FD3C-44BF-885B-2BB98B79A548}"/>
              </a:ext>
            </a:extLst>
          </p:cNvPr>
          <p:cNvGrpSpPr/>
          <p:nvPr/>
        </p:nvGrpSpPr>
        <p:grpSpPr>
          <a:xfrm>
            <a:off x="541601" y="3336449"/>
            <a:ext cx="5192251" cy="2597527"/>
            <a:chOff x="563699" y="3336451"/>
            <a:chExt cx="5192251" cy="259752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A025115-C77B-4E78-A9D7-8E0E9B5F5AF3}"/>
                </a:ext>
              </a:extLst>
            </p:cNvPr>
            <p:cNvSpPr/>
            <p:nvPr/>
          </p:nvSpPr>
          <p:spPr>
            <a:xfrm>
              <a:off x="563699" y="3336451"/>
              <a:ext cx="2468880" cy="2597527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lt1"/>
                  </a:solidFill>
                </a:rPr>
                <a:t>Accelerator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0799E4C-0517-45F7-8ADA-BDFF3FE36B4A}"/>
                </a:ext>
              </a:extLst>
            </p:cNvPr>
            <p:cNvSpPr/>
            <p:nvPr/>
          </p:nvSpPr>
          <p:spPr>
            <a:xfrm>
              <a:off x="3287070" y="3336451"/>
              <a:ext cx="2468880" cy="2597527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lt1"/>
                  </a:solidFill>
                </a:rPr>
                <a:t>CPU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271AFD-156C-40DC-A3DF-E9E4878A1D94}"/>
                </a:ext>
              </a:extLst>
            </p:cNvPr>
            <p:cNvGrpSpPr/>
            <p:nvPr/>
          </p:nvGrpSpPr>
          <p:grpSpPr>
            <a:xfrm>
              <a:off x="740699" y="3621985"/>
              <a:ext cx="4819186" cy="2196776"/>
              <a:chOff x="740699" y="3621985"/>
              <a:chExt cx="4819186" cy="2196776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3245C2D-4745-4A6A-8BE3-72F6E0E17477}"/>
                  </a:ext>
                </a:extLst>
              </p:cNvPr>
              <p:cNvSpPr/>
              <p:nvPr/>
            </p:nvSpPr>
            <p:spPr>
              <a:xfrm>
                <a:off x="740699" y="3621985"/>
                <a:ext cx="2114880" cy="36048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Accelerator Engine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86E9CA0-7D1C-451F-8DC3-E45AF29D76B5}"/>
                  </a:ext>
                </a:extLst>
              </p:cNvPr>
              <p:cNvSpPr/>
              <p:nvPr/>
            </p:nvSpPr>
            <p:spPr>
              <a:xfrm>
                <a:off x="740699" y="4234081"/>
                <a:ext cx="2114880" cy="360489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Accelerator Caching Agent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1780C56-B232-453B-95D2-DA7A3379BC02}"/>
                  </a:ext>
                </a:extLst>
              </p:cNvPr>
              <p:cNvSpPr/>
              <p:nvPr/>
            </p:nvSpPr>
            <p:spPr>
              <a:xfrm>
                <a:off x="740699" y="4846177"/>
                <a:ext cx="2114880" cy="360489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Accelerator Home Agent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81D171-91C7-49FE-8ED3-9DAFCAF04403}"/>
                  </a:ext>
                </a:extLst>
              </p:cNvPr>
              <p:cNvSpPr/>
              <p:nvPr/>
            </p:nvSpPr>
            <p:spPr>
              <a:xfrm>
                <a:off x="740699" y="5458272"/>
                <a:ext cx="2114880" cy="36048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Memory Agent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8724B70-206F-4DAD-9D98-D6722F668D0B}"/>
                  </a:ext>
                </a:extLst>
              </p:cNvPr>
              <p:cNvSpPr/>
              <p:nvPr/>
            </p:nvSpPr>
            <p:spPr>
              <a:xfrm>
                <a:off x="3434641" y="4234081"/>
                <a:ext cx="2114880" cy="360489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CCI Caching Agent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84CCA1A-A45D-4FAF-960D-16B7847F9145}"/>
                  </a:ext>
                </a:extLst>
              </p:cNvPr>
              <p:cNvSpPr/>
              <p:nvPr/>
            </p:nvSpPr>
            <p:spPr>
              <a:xfrm>
                <a:off x="3445005" y="4846177"/>
                <a:ext cx="2114880" cy="360489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CCI Home Agent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050BD18-B227-491F-845C-AE5D917342B1}"/>
                  </a:ext>
                </a:extLst>
              </p:cNvPr>
              <p:cNvSpPr/>
              <p:nvPr/>
            </p:nvSpPr>
            <p:spPr>
              <a:xfrm>
                <a:off x="3445005" y="5458272"/>
                <a:ext cx="2114880" cy="36048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rPr>
                  <a:t>Memory Agent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3B198F7-F692-43F1-BB93-A596B6A5158A}"/>
                  </a:ext>
                </a:extLst>
              </p:cNvPr>
              <p:cNvSpPr txBox="1"/>
              <p:nvPr/>
            </p:nvSpPr>
            <p:spPr>
              <a:xfrm>
                <a:off x="2962297" y="4505543"/>
                <a:ext cx="37221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Intel Clear"/>
                    <a:ea typeface="+mn-ea"/>
                    <a:cs typeface="Neo Sans Intel"/>
                  </a:rPr>
                  <a:t>CCI</a:t>
                </a:r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89E49B6B-CD99-4AE7-817A-199877C3B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8139" y="5141833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5D5941D-461B-41B2-98B9-1E64DD16D4F2}"/>
                  </a:ext>
                </a:extLst>
              </p:cNvPr>
              <p:cNvGrpSpPr/>
              <p:nvPr/>
            </p:nvGrpSpPr>
            <p:grpSpPr>
              <a:xfrm>
                <a:off x="3434641" y="3621985"/>
                <a:ext cx="2114512" cy="360489"/>
                <a:chOff x="3839915" y="3541300"/>
                <a:chExt cx="1516885" cy="360489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1CBFB045-D66E-4111-8A5A-5FCCD09B12A0}"/>
                    </a:ext>
                  </a:extLst>
                </p:cNvPr>
                <p:cNvSpPr/>
                <p:nvPr/>
              </p:nvSpPr>
              <p:spPr>
                <a:xfrm>
                  <a:off x="3839915" y="3541300"/>
                  <a:ext cx="320044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Core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73F1D16-3A6A-41BA-9FB5-BAC2D7D37C73}"/>
                    </a:ext>
                  </a:extLst>
                </p:cNvPr>
                <p:cNvSpPr/>
                <p:nvPr/>
              </p:nvSpPr>
              <p:spPr>
                <a:xfrm>
                  <a:off x="4231947" y="3541300"/>
                  <a:ext cx="320044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Core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F8A8036-7F5A-4B9A-BCEA-FDC1FDA8613B}"/>
                    </a:ext>
                  </a:extLst>
                </p:cNvPr>
                <p:cNvSpPr/>
                <p:nvPr/>
              </p:nvSpPr>
              <p:spPr>
                <a:xfrm>
                  <a:off x="4631045" y="3541300"/>
                  <a:ext cx="320044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Core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3978B4C1-CCC2-431F-BDFD-F9C06DFD6E59}"/>
                    </a:ext>
                  </a:extLst>
                </p:cNvPr>
                <p:cNvSpPr/>
                <p:nvPr/>
              </p:nvSpPr>
              <p:spPr>
                <a:xfrm>
                  <a:off x="5036756" y="3541300"/>
                  <a:ext cx="320044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Core</a:t>
                  </a:r>
                </a:p>
              </p:txBody>
            </p:sp>
          </p:grp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6F62595F-8446-4E16-8790-EC01D959C9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8139" y="4545351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AA3CE441-F40C-47CD-A37A-EDB10631B2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8139" y="39488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8F622227-09B5-4C82-9921-DB66DFADE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268" y="5141833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8DD4C4A-2D8E-49BF-A582-556DFDE68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268" y="4545351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E9036BB3-41F3-449F-B0E5-AB0976BD25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60997" y="4746302"/>
                <a:ext cx="2579517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C445C96E-DE49-4A28-BD6F-DF21E87E4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266" y="39488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55424B44-F162-4BD5-8F34-854B3566B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6266" y="39488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7A9197A3-7A7C-4F32-8653-12B7F947A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8266" y="39488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EFBDCC25-64DB-49B6-93CC-4EC31F7F3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0266" y="3948869"/>
                <a:ext cx="0" cy="365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5B958E-C416-4402-BC0D-F51A4B61A74A}"/>
              </a:ext>
            </a:extLst>
          </p:cNvPr>
          <p:cNvGrpSpPr/>
          <p:nvPr/>
        </p:nvGrpSpPr>
        <p:grpSpPr>
          <a:xfrm>
            <a:off x="6629289" y="3336450"/>
            <a:ext cx="5174321" cy="2597527"/>
            <a:chOff x="6511009" y="3336451"/>
            <a:chExt cx="5174321" cy="2597527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689C75E-8DA6-4C3B-B167-48C89AD79B8D}"/>
                </a:ext>
              </a:extLst>
            </p:cNvPr>
            <p:cNvSpPr/>
            <p:nvPr/>
          </p:nvSpPr>
          <p:spPr>
            <a:xfrm>
              <a:off x="6511009" y="3336451"/>
              <a:ext cx="2468880" cy="2597527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lt1"/>
                  </a:solidFill>
                </a:rPr>
                <a:t>Accelerator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1C98F0-D6B2-46EA-AD63-26EC8B8ACBA2}"/>
                </a:ext>
              </a:extLst>
            </p:cNvPr>
            <p:cNvGrpSpPr/>
            <p:nvPr/>
          </p:nvGrpSpPr>
          <p:grpSpPr>
            <a:xfrm>
              <a:off x="6673012" y="3336451"/>
              <a:ext cx="5012318" cy="2597527"/>
              <a:chOff x="6673012" y="3336451"/>
              <a:chExt cx="5012318" cy="2597527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D08647D-D328-46BA-AA12-4885F2D378F9}"/>
                  </a:ext>
                </a:extLst>
              </p:cNvPr>
              <p:cNvSpPr/>
              <p:nvPr/>
            </p:nvSpPr>
            <p:spPr>
              <a:xfrm>
                <a:off x="9216450" y="3336451"/>
                <a:ext cx="2468880" cy="2597527"/>
              </a:xfrm>
              <a:prstGeom prst="rect">
                <a:avLst/>
              </a:prstGeom>
              <a:solidFill>
                <a:srgbClr val="279989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lt1"/>
                    </a:solidFill>
                  </a:rPr>
                  <a:t>CPU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470F681-3A93-407E-A833-78F249AC1AC2}"/>
                  </a:ext>
                </a:extLst>
              </p:cNvPr>
              <p:cNvGrpSpPr/>
              <p:nvPr/>
            </p:nvGrpSpPr>
            <p:grpSpPr>
              <a:xfrm>
                <a:off x="6673012" y="3621984"/>
                <a:ext cx="4811845" cy="2196776"/>
                <a:chOff x="6673012" y="3621984"/>
                <a:chExt cx="4811845" cy="2196776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A5E169E-A7E6-4B01-AA26-CE1C2BFE077C}"/>
                    </a:ext>
                  </a:extLst>
                </p:cNvPr>
                <p:cNvSpPr/>
                <p:nvPr/>
              </p:nvSpPr>
              <p:spPr>
                <a:xfrm>
                  <a:off x="6676150" y="3621984"/>
                  <a:ext cx="2114880" cy="79233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Accelerator Engine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3A706B6-02ED-45AB-A3BF-7FAD81243F88}"/>
                    </a:ext>
                  </a:extLst>
                </p:cNvPr>
                <p:cNvSpPr/>
                <p:nvPr/>
              </p:nvSpPr>
              <p:spPr>
                <a:xfrm>
                  <a:off x="6686883" y="5458271"/>
                  <a:ext cx="2114880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Memory Agent</a:t>
                  </a:r>
                </a:p>
              </p:txBody>
            </p: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B56F5BEF-716C-491E-8FBC-8B1546922D98}"/>
                    </a:ext>
                  </a:extLst>
                </p:cNvPr>
                <p:cNvCxnSpPr>
                  <a:cxnSpLocks/>
                  <a:stCxn id="116" idx="3"/>
                  <a:endCxn id="122" idx="1"/>
                </p:cNvCxnSpPr>
                <p:nvPr/>
              </p:nvCxnSpPr>
              <p:spPr>
                <a:xfrm>
                  <a:off x="8791030" y="4018154"/>
                  <a:ext cx="568583" cy="39617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82889081-FADB-4054-80BD-FE6931DE62A4}"/>
                    </a:ext>
                  </a:extLst>
                </p:cNvPr>
                <p:cNvCxnSpPr>
                  <a:cxnSpLocks/>
                  <a:stCxn id="116" idx="2"/>
                  <a:endCxn id="117" idx="0"/>
                </p:cNvCxnSpPr>
                <p:nvPr/>
              </p:nvCxnSpPr>
              <p:spPr>
                <a:xfrm>
                  <a:off x="7733590" y="4414323"/>
                  <a:ext cx="10733" cy="104394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bg1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41188636-A763-41A1-BCE3-B380308EB785}"/>
                    </a:ext>
                  </a:extLst>
                </p:cNvPr>
                <p:cNvCxnSpPr>
                  <a:cxnSpLocks/>
                  <a:stCxn id="117" idx="3"/>
                  <a:endCxn id="123" idx="1"/>
                </p:cNvCxnSpPr>
                <p:nvPr/>
              </p:nvCxnSpPr>
              <p:spPr>
                <a:xfrm flipV="1">
                  <a:off x="8801763" y="5026421"/>
                  <a:ext cx="568214" cy="612095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DF1A1CD7-7FBE-4192-8271-8FA31DAD4336}"/>
                    </a:ext>
                  </a:extLst>
                </p:cNvPr>
                <p:cNvSpPr txBox="1"/>
                <p:nvPr/>
              </p:nvSpPr>
              <p:spPr>
                <a:xfrm>
                  <a:off x="7730451" y="4420290"/>
                  <a:ext cx="888385" cy="60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Biased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Coherence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Bypass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9CE650C7-C48E-45BB-8A10-F2D5A0B030F6}"/>
                    </a:ext>
                  </a:extLst>
                </p:cNvPr>
                <p:cNvSpPr/>
                <p:nvPr/>
              </p:nvSpPr>
              <p:spPr>
                <a:xfrm>
                  <a:off x="9359613" y="4234080"/>
                  <a:ext cx="2114880" cy="360489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45720" r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CXL/CCI Caching Agent</a:t>
                  </a: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B397BF-84A4-44B9-B87D-9EB4C0965F4D}"/>
                    </a:ext>
                  </a:extLst>
                </p:cNvPr>
                <p:cNvSpPr/>
                <p:nvPr/>
              </p:nvSpPr>
              <p:spPr>
                <a:xfrm>
                  <a:off x="9369977" y="4846176"/>
                  <a:ext cx="2114880" cy="360489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45720" r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CXL/CCI Home Agent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CDE7403-D7BC-4AA5-B019-942A32E32F03}"/>
                    </a:ext>
                  </a:extLst>
                </p:cNvPr>
                <p:cNvSpPr/>
                <p:nvPr/>
              </p:nvSpPr>
              <p:spPr>
                <a:xfrm>
                  <a:off x="9369977" y="5458271"/>
                  <a:ext cx="2114880" cy="36048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Memory Agent</a:t>
                  </a:r>
                </a:p>
              </p:txBody>
            </p: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F193BB4-9163-401D-BA4D-19553B6EFA2D}"/>
                    </a:ext>
                  </a:extLst>
                </p:cNvPr>
                <p:cNvGrpSpPr/>
                <p:nvPr/>
              </p:nvGrpSpPr>
              <p:grpSpPr>
                <a:xfrm>
                  <a:off x="9359613" y="3621984"/>
                  <a:ext cx="2114512" cy="360489"/>
                  <a:chOff x="3839915" y="3541300"/>
                  <a:chExt cx="1516885" cy="360489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A6C7C430-4FF4-40D6-B15D-EABDADE0BE88}"/>
                      </a:ext>
                    </a:extLst>
                  </p:cNvPr>
                  <p:cNvSpPr/>
                  <p:nvPr/>
                </p:nvSpPr>
                <p:spPr>
                  <a:xfrm>
                    <a:off x="3839915" y="3541300"/>
                    <a:ext cx="320044" cy="360489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Core</a:t>
                    </a:r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BCA53CF2-63DE-4BF1-81B5-4E02ED1CDC47}"/>
                      </a:ext>
                    </a:extLst>
                  </p:cNvPr>
                  <p:cNvSpPr/>
                  <p:nvPr/>
                </p:nvSpPr>
                <p:spPr>
                  <a:xfrm>
                    <a:off x="4231947" y="3541300"/>
                    <a:ext cx="320044" cy="360489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Core</a:t>
                    </a:r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BE94E8E-F0C3-431D-864B-10F8017AD293}"/>
                      </a:ext>
                    </a:extLst>
                  </p:cNvPr>
                  <p:cNvSpPr/>
                  <p:nvPr/>
                </p:nvSpPr>
                <p:spPr>
                  <a:xfrm>
                    <a:off x="4631045" y="3541300"/>
                    <a:ext cx="320044" cy="360489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Core</a:t>
                    </a: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94AE5732-D25F-41BA-8FC9-BE36FFCF632B}"/>
                      </a:ext>
                    </a:extLst>
                  </p:cNvPr>
                  <p:cNvSpPr/>
                  <p:nvPr/>
                </p:nvSpPr>
                <p:spPr>
                  <a:xfrm>
                    <a:off x="5036756" y="3541300"/>
                    <a:ext cx="320044" cy="360489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Core</a:t>
                    </a:r>
                  </a:p>
                </p:txBody>
              </p:sp>
            </p:grp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3BD63B1-965F-4D04-A4E7-6D3CA61D1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28240" y="5141832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3DB0A077-EFD2-44CE-A188-2B1AD9524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28240" y="4545350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32" name="Straight Arrow Connector 131">
                  <a:extLst>
                    <a:ext uri="{FF2B5EF4-FFF2-40B4-BE49-F238E27FC236}">
                      <a16:creationId xmlns:a16="http://schemas.microsoft.com/office/drawing/2014/main" id="{141D70B0-B1D4-4622-B347-B7713DDF3A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9238" y="3948868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07EAEF80-87E7-42B7-9B4E-309BB9AA7A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41238" y="3948868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CB9E7900-4D30-42CC-BE47-2AE9C776E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3238" y="3948868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FDC64012-0EDC-4060-83B7-20BF6A2D58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45238" y="3948868"/>
                  <a:ext cx="0" cy="365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4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99E57E9F-7C2A-4185-B826-9BB654430387}"/>
                    </a:ext>
                  </a:extLst>
                </p:cNvPr>
                <p:cNvSpPr txBox="1"/>
                <p:nvPr/>
              </p:nvSpPr>
              <p:spPr>
                <a:xfrm>
                  <a:off x="8985268" y="5025441"/>
                  <a:ext cx="259686" cy="169277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CXL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0DF10F0-F4AD-4E4E-84BB-5C8C6BFEB1BE}"/>
                    </a:ext>
                  </a:extLst>
                </p:cNvPr>
                <p:cNvSpPr txBox="1"/>
                <p:nvPr/>
              </p:nvSpPr>
              <p:spPr>
                <a:xfrm>
                  <a:off x="8985268" y="4306600"/>
                  <a:ext cx="259686" cy="169277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CXL</a:t>
                  </a: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467A2CB2-4441-4C4C-870B-9A775FE4D55B}"/>
                    </a:ext>
                  </a:extLst>
                </p:cNvPr>
                <p:cNvSpPr/>
                <p:nvPr/>
              </p:nvSpPr>
              <p:spPr>
                <a:xfrm>
                  <a:off x="6673012" y="4145617"/>
                  <a:ext cx="981793" cy="268706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Intel Clear"/>
                      <a:ea typeface="+mn-ea"/>
                      <a:cs typeface="+mn-cs"/>
                    </a:rPr>
                    <a:t>Cache</a:t>
                  </a:r>
                </a:p>
              </p:txBody>
            </p:sp>
          </p:grpSp>
        </p:grp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716F1D7C-A53A-4B7E-A81E-56326DA4A743}"/>
              </a:ext>
            </a:extLst>
          </p:cNvPr>
          <p:cNvSpPr txBox="1"/>
          <p:nvPr/>
        </p:nvSpPr>
        <p:spPr>
          <a:xfrm>
            <a:off x="4583053" y="6102028"/>
            <a:ext cx="1965282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CCI –Cache Coherent Interconnect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870378B-62C6-4E6B-92C8-FAB388BD6E52}"/>
              </a:ext>
            </a:extLst>
          </p:cNvPr>
          <p:cNvSpPr txBox="1"/>
          <p:nvPr/>
        </p:nvSpPr>
        <p:spPr>
          <a:xfrm>
            <a:off x="4583053" y="6102028"/>
            <a:ext cx="3065634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CCI –Cache Coherent Interconnect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8166D1-31DB-4336-ADFE-9CC4CC5CC909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25BCB382-8581-44D7-95A1-1D4CDA6D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CXL’s Coherence Bias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B6BB798-B136-408E-A260-E30F6D6BD05B}"/>
              </a:ext>
            </a:extLst>
          </p:cNvPr>
          <p:cNvSpPr txBox="1">
            <a:spLocks/>
          </p:cNvSpPr>
          <p:nvPr/>
        </p:nvSpPr>
        <p:spPr>
          <a:xfrm>
            <a:off x="610514" y="4196165"/>
            <a:ext cx="2674552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Critical access class  </a:t>
            </a:r>
            <a:br>
              <a:rPr lang="en-US" dirty="0"/>
            </a:br>
            <a:r>
              <a:rPr lang="en-US" dirty="0"/>
              <a:t>for accelerators is  </a:t>
            </a:r>
          </a:p>
          <a:p>
            <a:r>
              <a:rPr lang="en-US" dirty="0"/>
              <a:t>“device engine to device memory”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AE1EDF1-88B0-416F-9553-4D14442BEA7D}"/>
              </a:ext>
            </a:extLst>
          </p:cNvPr>
          <p:cNvSpPr txBox="1">
            <a:spLocks/>
          </p:cNvSpPr>
          <p:nvPr/>
        </p:nvSpPr>
        <p:spPr>
          <a:xfrm>
            <a:off x="3376597" y="4196165"/>
            <a:ext cx="2674552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“Coherence Bias” allows a  device engine to access its  memory coherently without visiting the processor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CEEB628F-84F7-464D-9294-7AB63D06D44F}"/>
              </a:ext>
            </a:extLst>
          </p:cNvPr>
          <p:cNvSpPr txBox="1">
            <a:spLocks/>
          </p:cNvSpPr>
          <p:nvPr/>
        </p:nvSpPr>
        <p:spPr>
          <a:xfrm>
            <a:off x="6142680" y="4196165"/>
            <a:ext cx="2674552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Two driver managed modes or “Biases”</a:t>
            </a:r>
          </a:p>
          <a:p>
            <a:r>
              <a:rPr lang="en-US" sz="1050" b="1" dirty="0"/>
              <a:t>HOST BIAS: </a:t>
            </a:r>
            <a:r>
              <a:rPr lang="en-US" sz="1050" dirty="0"/>
              <a:t>pages being used </a:t>
            </a:r>
            <a:br>
              <a:rPr lang="en-US" sz="1050" dirty="0"/>
            </a:br>
            <a:r>
              <a:rPr lang="en-US" sz="1050" dirty="0"/>
              <a:t>by the host or shared between host and device</a:t>
            </a:r>
          </a:p>
          <a:p>
            <a:r>
              <a:rPr lang="en-US" sz="1050" b="1" dirty="0"/>
              <a:t>DEVICE BIAS: </a:t>
            </a:r>
            <a:r>
              <a:rPr lang="en-US" sz="1050" dirty="0"/>
              <a:t>pages being used exclusively by the device</a:t>
            </a:r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3FE1A668-68E4-4882-A178-00CB7F452B0C}"/>
              </a:ext>
            </a:extLst>
          </p:cNvPr>
          <p:cNvSpPr txBox="1">
            <a:spLocks/>
          </p:cNvSpPr>
          <p:nvPr/>
        </p:nvSpPr>
        <p:spPr>
          <a:xfrm>
            <a:off x="8905732" y="4196165"/>
            <a:ext cx="2674552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 lvl="1"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Both biases guaranteed</a:t>
            </a:r>
          </a:p>
          <a:p>
            <a:r>
              <a:rPr lang="en-US" dirty="0"/>
              <a:t>Correct/coherent</a:t>
            </a:r>
          </a:p>
          <a:p>
            <a:r>
              <a:rPr lang="en-US" sz="1050" dirty="0"/>
              <a:t>Guarantee applies even when software bugs or speculative accesses unexpectedly access device memory in the “Device Bias” state.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82B634-2904-4457-89E8-6B6A97CA991A}"/>
              </a:ext>
            </a:extLst>
          </p:cNvPr>
          <p:cNvGrpSpPr/>
          <p:nvPr/>
        </p:nvGrpSpPr>
        <p:grpSpPr>
          <a:xfrm>
            <a:off x="383364" y="1583251"/>
            <a:ext cx="3296657" cy="2377440"/>
            <a:chOff x="383364" y="1583251"/>
            <a:chExt cx="3296657" cy="23774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C1C439-CA1C-4395-95D8-3F48F3E615E3}"/>
                </a:ext>
              </a:extLst>
            </p:cNvPr>
            <p:cNvGrpSpPr/>
            <p:nvPr/>
          </p:nvGrpSpPr>
          <p:grpSpPr>
            <a:xfrm>
              <a:off x="383364" y="1583251"/>
              <a:ext cx="3296657" cy="2377440"/>
              <a:chOff x="383364" y="1583251"/>
              <a:chExt cx="3296657" cy="237744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F1A5079-BE8B-4F50-A62A-8C250BA8B144}"/>
                  </a:ext>
                </a:extLst>
              </p:cNvPr>
              <p:cNvGrpSpPr/>
              <p:nvPr/>
            </p:nvGrpSpPr>
            <p:grpSpPr>
              <a:xfrm>
                <a:off x="383364" y="1583251"/>
                <a:ext cx="3296657" cy="2377440"/>
                <a:chOff x="383364" y="1583251"/>
                <a:chExt cx="3296657" cy="2377440"/>
              </a:xfrm>
            </p:grpSpPr>
            <p:sp>
              <p:nvSpPr>
                <p:cNvPr id="69" name="Text Placeholder 5">
                  <a:extLst>
                    <a:ext uri="{FF2B5EF4-FFF2-40B4-BE49-F238E27FC236}">
                      <a16:creationId xmlns:a16="http://schemas.microsoft.com/office/drawing/2014/main" id="{E5CBCAE8-6CC1-4EF5-B43B-7404BBE7633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3364" y="1583251"/>
                  <a:ext cx="3296657" cy="2377440"/>
                </a:xfrm>
                <a:prstGeom prst="rect">
                  <a:avLst/>
                </a:prstGeom>
                <a:solidFill>
                  <a:srgbClr val="279989"/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24EEC71-EC15-4D56-BB07-E3E2E4E0929D}"/>
                    </a:ext>
                  </a:extLst>
                </p:cNvPr>
                <p:cNvGrpSpPr/>
                <p:nvPr/>
              </p:nvGrpSpPr>
              <p:grpSpPr>
                <a:xfrm>
                  <a:off x="464132" y="1971294"/>
                  <a:ext cx="3051219" cy="1818067"/>
                  <a:chOff x="8078057" y="1704789"/>
                  <a:chExt cx="3564427" cy="2027155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0A18F447-5E47-4157-ADAD-DC8B27DCFFB4}"/>
                      </a:ext>
                    </a:extLst>
                  </p:cNvPr>
                  <p:cNvSpPr/>
                  <p:nvPr/>
                </p:nvSpPr>
                <p:spPr>
                  <a:xfrm>
                    <a:off x="8170377" y="1704789"/>
                    <a:ext cx="1615288" cy="903023"/>
                  </a:xfrm>
                  <a:prstGeom prst="rect">
                    <a:avLst/>
                  </a:prstGeom>
                  <a:solidFill>
                    <a:schemeClr val="tx2">
                      <a:alpha val="75000"/>
                    </a:schemeClr>
                  </a:solidFill>
                  <a:ln w="19050" cap="sq"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53000">
                          <a:schemeClr val="tx2">
                            <a:lumMod val="60000"/>
                            <a:lumOff val="40000"/>
                            <a:alpha val="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0"/>
                    </a:gradFill>
                    <a:miter lim="800000"/>
                  </a:ln>
                </p:spPr>
                <p:txBody>
                  <a:bodyPr anchor="t" anchorCtr="0"/>
                  <a:lstStyle/>
                  <a:p>
                    <a:pPr marL="0" marR="0" lvl="0" indent="0" algn="ctr" defTabSz="609585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 Pro"/>
                        <a:ea typeface="+mn-ea"/>
                        <a:cs typeface="Intel Clear" panose="020B0604020203020204" pitchFamily="34" charset="0"/>
                      </a:rPr>
                      <a:t>Accelerator</a:t>
                    </a: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EF17729E-0CA3-408F-83EF-75D07E6DB76C}"/>
                      </a:ext>
                    </a:extLst>
                  </p:cNvPr>
                  <p:cNvSpPr/>
                  <p:nvPr/>
                </p:nvSpPr>
                <p:spPr>
                  <a:xfrm>
                    <a:off x="9964996" y="1704789"/>
                    <a:ext cx="1615288" cy="903023"/>
                  </a:xfrm>
                  <a:prstGeom prst="rect">
                    <a:avLst/>
                  </a:prstGeom>
                  <a:solidFill>
                    <a:schemeClr val="tx2">
                      <a:alpha val="75000"/>
                    </a:schemeClr>
                  </a:solidFill>
                  <a:ln w="19050" cap="sq"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53000">
                          <a:schemeClr val="tx2">
                            <a:lumMod val="60000"/>
                            <a:lumOff val="40000"/>
                            <a:alpha val="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0"/>
                    </a:gradFill>
                    <a:miter lim="800000"/>
                  </a:ln>
                </p:spPr>
                <p:txBody>
                  <a:bodyPr anchor="t" anchorCtr="0"/>
                  <a:lstStyle/>
                  <a:p>
                    <a:pPr marL="0" marR="0" lvl="0" indent="0" algn="ctr" defTabSz="609585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 Pro"/>
                        <a:ea typeface="+mn-ea"/>
                        <a:cs typeface="Intel Clear" panose="020B0604020203020204" pitchFamily="34" charset="0"/>
                      </a:rPr>
                      <a:t>CPU + IO</a:t>
                    </a:r>
                  </a:p>
                  <a:p>
                    <a:pPr marL="0" marR="0" lvl="0" indent="0" algn="ctr" defTabSz="609585" rtl="0" eaLnBrk="1" fontAlgn="auto" latinLnBrk="0" hangingPunct="1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Intel Clear" panose="020B0604020203020204" pitchFamily="34" charset="0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B33E35BC-718D-4141-952F-B2854DD1722E}"/>
                      </a:ext>
                    </a:extLst>
                  </p:cNvPr>
                  <p:cNvSpPr/>
                  <p:nvPr/>
                </p:nvSpPr>
                <p:spPr>
                  <a:xfrm>
                    <a:off x="8168848" y="3071304"/>
                    <a:ext cx="1645920" cy="64008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A14978C-97DD-442F-BE37-0D9D506236B3}"/>
                      </a:ext>
                    </a:extLst>
                  </p:cNvPr>
                  <p:cNvSpPr/>
                  <p:nvPr/>
                </p:nvSpPr>
                <p:spPr>
                  <a:xfrm>
                    <a:off x="9964996" y="3087245"/>
                    <a:ext cx="1645920" cy="64008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97D89050-F9F4-4280-A80E-989E174C865B}"/>
                      </a:ext>
                    </a:extLst>
                  </p:cNvPr>
                  <p:cNvCxnSpPr>
                    <a:cxnSpLocks/>
                    <a:stCxn id="74" idx="1"/>
                    <a:endCxn id="73" idx="3"/>
                  </p:cNvCxnSpPr>
                  <p:nvPr/>
                </p:nvCxnSpPr>
                <p:spPr>
                  <a:xfrm flipH="1">
                    <a:off x="9785665" y="2156301"/>
                    <a:ext cx="179331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chemeClr val="accent2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DA101B50-B463-41DA-B5C1-C9ADA2D88031}"/>
                      </a:ext>
                    </a:extLst>
                  </p:cNvPr>
                  <p:cNvCxnSpPr>
                    <a:cxnSpLocks/>
                    <a:stCxn id="74" idx="2"/>
                    <a:endCxn id="76" idx="0"/>
                  </p:cNvCxnSpPr>
                  <p:nvPr/>
                </p:nvCxnSpPr>
                <p:spPr>
                  <a:xfrm>
                    <a:off x="10772640" y="2607812"/>
                    <a:ext cx="0" cy="479433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chemeClr val="accent2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E6360027-A11E-4D74-8DD7-764D7CBD49F5}"/>
                      </a:ext>
                    </a:extLst>
                  </p:cNvPr>
                  <p:cNvCxnSpPr>
                    <a:cxnSpLocks/>
                    <a:stCxn id="73" idx="2"/>
                    <a:endCxn id="75" idx="0"/>
                  </p:cNvCxnSpPr>
                  <p:nvPr/>
                </p:nvCxnSpPr>
                <p:spPr>
                  <a:xfrm>
                    <a:off x="8978021" y="2607812"/>
                    <a:ext cx="0" cy="46349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chemeClr val="accent2"/>
                    </a:solidFill>
                    <a:prstDash val="solid"/>
                  </a:ln>
                  <a:effectLst/>
                </p:spPr>
              </p:cxn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8E50317-4713-49A3-8E12-E8D6C64C0E09}"/>
                      </a:ext>
                    </a:extLst>
                  </p:cNvPr>
                  <p:cNvSpPr/>
                  <p:nvPr/>
                </p:nvSpPr>
                <p:spPr>
                  <a:xfrm>
                    <a:off x="10282242" y="2070464"/>
                    <a:ext cx="589815" cy="284223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Coherence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CA + HA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9F73C5C1-2DA0-433F-B4EA-390EC39744EE}"/>
                      </a:ext>
                    </a:extLst>
                  </p:cNvPr>
                  <p:cNvSpPr txBox="1"/>
                  <p:nvPr/>
                </p:nvSpPr>
                <p:spPr>
                  <a:xfrm>
                    <a:off x="8078057" y="3388771"/>
                    <a:ext cx="1891633" cy="3431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 Pro"/>
                        <a:ea typeface="+mn-ea"/>
                        <a:cs typeface="Neo Sans Intel"/>
                      </a:rPr>
                      <a:t>Accelerator Local Memory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4B8D5E8-56CA-42BC-B914-938E7A4FA7BE}"/>
                      </a:ext>
                    </a:extLst>
                  </p:cNvPr>
                  <p:cNvSpPr txBox="1"/>
                  <p:nvPr/>
                </p:nvSpPr>
                <p:spPr>
                  <a:xfrm>
                    <a:off x="9981727" y="3388771"/>
                    <a:ext cx="1561018" cy="3431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 Pro"/>
                        <a:ea typeface="+mn-ea"/>
                        <a:cs typeface="Neo Sans Intel"/>
                      </a:rPr>
                      <a:t>Host Memory</a:t>
                    </a:r>
                  </a:p>
                </p:txBody>
              </p: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F2376F7E-2C68-47AB-8A3C-21EE2F305717}"/>
                      </a:ext>
                    </a:extLst>
                  </p:cNvPr>
                  <p:cNvGrpSpPr/>
                  <p:nvPr/>
                </p:nvGrpSpPr>
                <p:grpSpPr>
                  <a:xfrm>
                    <a:off x="9157354" y="2365017"/>
                    <a:ext cx="1451018" cy="1007813"/>
                    <a:chOff x="8638456" y="2204793"/>
                    <a:chExt cx="1983463" cy="1274494"/>
                  </a:xfrm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42" name="Arc 141">
                      <a:extLst>
                        <a:ext uri="{FF2B5EF4-FFF2-40B4-BE49-F238E27FC236}">
                          <a16:creationId xmlns:a16="http://schemas.microsoft.com/office/drawing/2014/main" id="{196951BD-FDC4-45BF-90EF-482278FB8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2358" y="2506096"/>
                      <a:ext cx="335710" cy="174435"/>
                    </a:xfrm>
                    <a:prstGeom prst="arc">
                      <a:avLst>
                        <a:gd name="adj1" fmla="val 21539676"/>
                        <a:gd name="adj2" fmla="val 1656105"/>
                      </a:avLst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48A0E4A0-DD99-4E72-B319-500FAAA67325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10514474" y="2204793"/>
                      <a:ext cx="3488" cy="390951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</a:ln>
                    <a:effectLst/>
                  </p:spPr>
                </p:cxnSp>
                <p:cxnSp>
                  <p:nvCxnSpPr>
                    <p:cNvPr id="144" name="Straight Connector 143">
                      <a:extLst>
                        <a:ext uri="{FF2B5EF4-FFF2-40B4-BE49-F238E27FC236}">
                          <a16:creationId xmlns:a16="http://schemas.microsoft.com/office/drawing/2014/main" id="{7A46B217-75D9-4D70-AE1E-7B63E747E40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638456" y="2660690"/>
                      <a:ext cx="1833100" cy="72668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45" name="Arc 144">
                      <a:extLst>
                        <a:ext uri="{FF2B5EF4-FFF2-40B4-BE49-F238E27FC236}">
                          <a16:creationId xmlns:a16="http://schemas.microsoft.com/office/drawing/2014/main" id="{4A40DF6C-3333-492C-94E5-A1229C0FF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9985" y="3368272"/>
                      <a:ext cx="316137" cy="111015"/>
                    </a:xfrm>
                    <a:prstGeom prst="arc">
                      <a:avLst>
                        <a:gd name="adj1" fmla="val 1093881"/>
                        <a:gd name="adj2" fmla="val 11607285"/>
                      </a:avLst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 Pro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A554C7AE-89C3-4C6F-BEBC-F0D2D292A44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877878" y="2776111"/>
                      <a:ext cx="1693731" cy="686357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47" name="Arc 146">
                      <a:extLst>
                        <a:ext uri="{FF2B5EF4-FFF2-40B4-BE49-F238E27FC236}">
                          <a16:creationId xmlns:a16="http://schemas.microsoft.com/office/drawing/2014/main" id="{6BC064B4-38EF-4CD5-8B95-59658F555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2721" y="2627316"/>
                      <a:ext cx="335710" cy="174435"/>
                    </a:xfrm>
                    <a:prstGeom prst="arc">
                      <a:avLst>
                        <a:gd name="adj1" fmla="val 21539676"/>
                        <a:gd name="adj2" fmla="val 1656105"/>
                      </a:avLst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0870BE24-1516-4FF0-9CFD-565FA2E0A3BB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10618431" y="2204793"/>
                      <a:ext cx="3488" cy="504017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00B050"/>
                      </a:solidFill>
                      <a:prstDash val="sysDash"/>
                      <a:headEnd type="none" w="med" len="med"/>
                      <a:tailEnd type="triangle" w="med" len="med"/>
                    </a:ln>
                    <a:effectLst/>
                  </p:spPr>
                </p:cxn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7C5D17D9-3DA6-47C7-87D6-4DFDCCC9CAAC}"/>
                      </a:ext>
                    </a:extLst>
                  </p:cNvPr>
                  <p:cNvGrpSpPr/>
                  <p:nvPr/>
                </p:nvGrpSpPr>
                <p:grpSpPr>
                  <a:xfrm>
                    <a:off x="8907564" y="2468060"/>
                    <a:ext cx="171263" cy="738965"/>
                    <a:chOff x="8406185" y="2468060"/>
                    <a:chExt cx="171263" cy="738965"/>
                  </a:xfrm>
                </p:grpSpPr>
                <p:sp>
                  <p:nvSpPr>
                    <p:cNvPr id="86" name="Arc 85">
                      <a:extLst>
                        <a:ext uri="{FF2B5EF4-FFF2-40B4-BE49-F238E27FC236}">
                          <a16:creationId xmlns:a16="http://schemas.microsoft.com/office/drawing/2014/main" id="{2A42DF2C-93C4-44F6-9DFA-4B05FB407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3277" y="3036847"/>
                      <a:ext cx="161467" cy="170178"/>
                    </a:xfrm>
                    <a:prstGeom prst="arc">
                      <a:avLst>
                        <a:gd name="adj1" fmla="val 12908"/>
                        <a:gd name="adj2" fmla="val 11013590"/>
                      </a:avLst>
                    </a:prstGeom>
                    <a:noFill/>
                    <a:ln w="38100" cap="flat" cmpd="sng" algn="ctr">
                      <a:solidFill>
                        <a:srgbClr val="FFC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49A49D43-CEAA-4C75-89BA-1F6BBB448753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8406185" y="2468060"/>
                      <a:ext cx="6995" cy="66076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FFC000"/>
                      </a:solidFill>
                      <a:prstDash val="solid"/>
                      <a:headEnd type="none" w="med" len="med"/>
                      <a:tailEnd type="triangle" w="med" len="med"/>
                    </a:ln>
                    <a:effectLst/>
                  </p:spPr>
                </p:cxnSp>
                <p:cxnSp>
                  <p:nvCxnSpPr>
                    <p:cNvPr id="141" name="Straight Connector 140">
                      <a:extLst>
                        <a:ext uri="{FF2B5EF4-FFF2-40B4-BE49-F238E27FC236}">
                          <a16:creationId xmlns:a16="http://schemas.microsoft.com/office/drawing/2014/main" id="{DD463F85-5A17-45D8-BDD8-8F386573968E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8570453" y="2471366"/>
                      <a:ext cx="6995" cy="660769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FFC000"/>
                      </a:solidFill>
                      <a:prstDash val="solid"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436490F0-7D22-4F43-A71D-166CF6E04326}"/>
                      </a:ext>
                    </a:extLst>
                  </p:cNvPr>
                  <p:cNvSpPr txBox="1"/>
                  <p:nvPr/>
                </p:nvSpPr>
                <p:spPr>
                  <a:xfrm>
                    <a:off x="10803174" y="2031259"/>
                    <a:ext cx="839310" cy="4118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eo Sans Intel"/>
                      </a:rPr>
                      <a:t>Uncached</a:t>
                    </a:r>
                    <a:endPara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Neo Sans Intel"/>
                      </a:rPr>
                      <a:t>Flow</a:t>
                    </a:r>
                  </a:p>
                </p:txBody>
              </p:sp>
            </p:grpSp>
          </p:grp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5E253CA-677F-4D8D-9056-4FFA189338D9}"/>
                  </a:ext>
                </a:extLst>
              </p:cNvPr>
              <p:cNvSpPr/>
              <p:nvPr/>
            </p:nvSpPr>
            <p:spPr>
              <a:xfrm>
                <a:off x="552306" y="2351098"/>
                <a:ext cx="584756" cy="25535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Intel Clear"/>
                    <a:ea typeface="+mn-ea"/>
                    <a:cs typeface="+mn-cs"/>
                  </a:rPr>
                  <a:t>Cache</a:t>
                </a:r>
              </a:p>
            </p:txBody>
          </p:sp>
        </p:grpSp>
        <p:sp>
          <p:nvSpPr>
            <p:cNvPr id="70" name="Content Placeholder 4">
              <a:extLst>
                <a:ext uri="{FF2B5EF4-FFF2-40B4-BE49-F238E27FC236}">
                  <a16:creationId xmlns:a16="http://schemas.microsoft.com/office/drawing/2014/main" id="{12A30175-646B-4F31-849C-48902D4CE11B}"/>
                </a:ext>
              </a:extLst>
            </p:cNvPr>
            <p:cNvSpPr txBox="1">
              <a:spLocks/>
            </p:cNvSpPr>
            <p:nvPr/>
          </p:nvSpPr>
          <p:spPr>
            <a:xfrm>
              <a:off x="563999" y="1606421"/>
              <a:ext cx="1297476" cy="37192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1200"/>
                </a:spcBef>
                <a:spcAft>
                  <a:spcPts val="0"/>
                </a:spcAft>
                <a:buFont typeface="Wingdings" panose="05000000000000000000" pitchFamily="2" charset="2"/>
                <a:buNone/>
                <a:defRPr sz="1800" b="0" kern="1200">
                  <a:solidFill>
                    <a:srgbClr val="0071C5"/>
                  </a:solidFill>
                  <a:latin typeface="+mn-lt"/>
                  <a:ea typeface="+mn-ea"/>
                  <a:cs typeface="Intel Clear" panose="020B0604020203020204" pitchFamily="34" charset="0"/>
                </a:defRPr>
              </a:lvl1pPr>
              <a:lvl2pPr marL="225425" indent="-225425" algn="l" defTabSz="457200" rtl="0" eaLnBrk="1" latinLnBrk="0" hangingPunct="1">
                <a:spcBef>
                  <a:spcPts val="1200"/>
                </a:spcBef>
                <a:buFont typeface="Wingdings" charset="2"/>
                <a:buChar char="§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Intel Clear" panose="020B0604020203020204" pitchFamily="34" charset="0"/>
                </a:defRPr>
              </a:lvl2pPr>
              <a:lvl3pPr marL="571500" indent="-228600" algn="l" defTabSz="457200" rtl="0" eaLnBrk="1" latinLnBrk="0" hangingPunct="1">
                <a:spcBef>
                  <a:spcPts val="800"/>
                </a:spcBef>
                <a:buFont typeface="Wingdings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Intel Clear" panose="020B0604020203020204" pitchFamily="34" charset="0"/>
                </a:defRPr>
              </a:lvl3pPr>
              <a:lvl4pPr marL="969963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Intel Clear" panose="020B0604020203020204" pitchFamily="34" charset="0"/>
                </a:defRPr>
              </a:lvl4pPr>
              <a:lvl5pPr marL="1319213" indent="-228600" algn="l" defTabSz="457200" rtl="0" eaLnBrk="1" latinLnBrk="0" hangingPunct="1">
                <a:spcBef>
                  <a:spcPct val="20000"/>
                </a:spcBef>
                <a:buFont typeface="Intel Clear" panose="020B0604020203020204" pitchFamily="34" charset="0"/>
                <a:buChar char="–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Intel Clear" panose="020B0604020203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A300"/>
                  </a:solidFill>
                  <a:effectLst/>
                  <a:uLnTx/>
                  <a:uFillTx/>
                  <a:latin typeface="Intel Clear Pro"/>
                  <a:ea typeface="+mn-ea"/>
                  <a:cs typeface="Intel Clear" panose="020B0604020203020204" pitchFamily="34" charset="0"/>
                </a:rPr>
                <a:t>Device Bias</a:t>
              </a:r>
            </a:p>
          </p:txBody>
        </p:sp>
      </p:grp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A0871AA-DA27-4C28-9F70-69F55D5E39EC}"/>
              </a:ext>
            </a:extLst>
          </p:cNvPr>
          <p:cNvSpPr/>
          <p:nvPr/>
        </p:nvSpPr>
        <p:spPr>
          <a:xfrm>
            <a:off x="4403027" y="1729556"/>
            <a:ext cx="1621499" cy="2102168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anchor="t" anchorCtr="0"/>
          <a:lstStyle/>
          <a:p>
            <a:pPr marL="0" marR="0" lvl="0" indent="0" algn="ctr" defTabSz="609585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Pro"/>
                <a:ea typeface="+mn-ea"/>
                <a:cs typeface="Intel Clear" panose="020B0604020203020204" pitchFamily="34" charset="0"/>
              </a:rPr>
              <a:t>Accelerator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058463-D4AA-4D92-9BAF-F06038D9A028}"/>
              </a:ext>
            </a:extLst>
          </p:cNvPr>
          <p:cNvGrpSpPr/>
          <p:nvPr/>
        </p:nvGrpSpPr>
        <p:grpSpPr>
          <a:xfrm>
            <a:off x="8375707" y="1583251"/>
            <a:ext cx="3446624" cy="2377440"/>
            <a:chOff x="8375707" y="1583251"/>
            <a:chExt cx="3446624" cy="2377440"/>
          </a:xfrm>
        </p:grpSpPr>
        <p:sp>
          <p:nvSpPr>
            <p:cNvPr id="176" name="Text Placeholder 5">
              <a:extLst>
                <a:ext uri="{FF2B5EF4-FFF2-40B4-BE49-F238E27FC236}">
                  <a16:creationId xmlns:a16="http://schemas.microsoft.com/office/drawing/2014/main" id="{940CA910-C3A9-4563-8903-6321145920AE}"/>
                </a:ext>
              </a:extLst>
            </p:cNvPr>
            <p:cNvSpPr txBox="1">
              <a:spLocks/>
            </p:cNvSpPr>
            <p:nvPr/>
          </p:nvSpPr>
          <p:spPr>
            <a:xfrm>
              <a:off x="8525674" y="1583251"/>
              <a:ext cx="3296657" cy="2377440"/>
            </a:xfrm>
            <a:prstGeom prst="rect">
              <a:avLst/>
            </a:prstGeom>
            <a:solidFill>
              <a:srgbClr val="279989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 lvl="1"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961EF9C-D202-4B16-9503-D7E303421338}"/>
                </a:ext>
              </a:extLst>
            </p:cNvPr>
            <p:cNvGrpSpPr/>
            <p:nvPr/>
          </p:nvGrpSpPr>
          <p:grpSpPr>
            <a:xfrm>
              <a:off x="8375707" y="1627213"/>
              <a:ext cx="3293730" cy="2194618"/>
              <a:chOff x="8375707" y="1627213"/>
              <a:chExt cx="3293730" cy="2194618"/>
            </a:xfrm>
          </p:grpSpPr>
          <p:sp>
            <p:nvSpPr>
              <p:cNvPr id="177" name="Content Placeholder 4">
                <a:extLst>
                  <a:ext uri="{FF2B5EF4-FFF2-40B4-BE49-F238E27FC236}">
                    <a16:creationId xmlns:a16="http://schemas.microsoft.com/office/drawing/2014/main" id="{A5281D76-47B9-4488-ABFE-78D2119CFA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1458" y="1627213"/>
                <a:ext cx="1427550" cy="30686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09585" rtl="0" eaLnBrk="1" latinLnBrk="0" hangingPunct="1">
                  <a:spcBef>
                    <a:spcPts val="1600"/>
                  </a:spcBef>
                  <a:spcAft>
                    <a:spcPts val="0"/>
                  </a:spcAft>
                  <a:buFont typeface="Wingdings" panose="05000000000000000000" pitchFamily="2" charset="2"/>
                  <a:buNone/>
                  <a:defRPr sz="2400" b="0" kern="1200">
                    <a:solidFill>
                      <a:srgbClr val="0071C5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1pPr>
                <a:lvl2pPr marL="300559" indent="-300559" algn="l" defTabSz="609585" rtl="0" eaLnBrk="1" latinLnBrk="0" hangingPunct="1">
                  <a:spcBef>
                    <a:spcPts val="1600"/>
                  </a:spcBef>
                  <a:buFont typeface="Wingdings" charset="2"/>
                  <a:buChar char="§"/>
                  <a:defRPr sz="2400" kern="1200" baseline="0">
                    <a:solidFill>
                      <a:schemeClr val="tx2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2pPr>
                <a:lvl3pPr marL="761981" indent="-304792" algn="l" defTabSz="609585" rtl="0" eaLnBrk="1" latinLnBrk="0" hangingPunct="1">
                  <a:spcBef>
                    <a:spcPts val="1067"/>
                  </a:spcBef>
                  <a:buFont typeface="Wingdings" charset="2"/>
                  <a:buChar char="§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3pPr>
                <a:lvl4pPr marL="1293252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–"/>
                  <a:defRPr sz="2133" kern="1200">
                    <a:solidFill>
                      <a:schemeClr val="tx2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4pPr>
                <a:lvl5pPr marL="1758907" indent="-304792" algn="l" defTabSz="609585" rtl="0" eaLnBrk="1" latinLnBrk="0" hangingPunct="1">
                  <a:spcBef>
                    <a:spcPct val="20000"/>
                  </a:spcBef>
                  <a:buFont typeface="Intel Clear" panose="020B0604020203020204" pitchFamily="34" charset="0"/>
                  <a:buChar char="–"/>
                  <a:defRPr sz="1867" kern="1200">
                    <a:solidFill>
                      <a:schemeClr val="tx2"/>
                    </a:solidFill>
                    <a:latin typeface="+mn-lt"/>
                    <a:ea typeface="+mn-ea"/>
                    <a:cs typeface="Intel Clear" panose="020B0604020203020204" pitchFamily="34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A300"/>
                    </a:solidFill>
                    <a:effectLst/>
                    <a:uLnTx/>
                    <a:uFillTx/>
                    <a:latin typeface="Intel Clear Pro"/>
                    <a:ea typeface="+mn-ea"/>
                    <a:cs typeface="Intel Clear" panose="020B0604020203020204" pitchFamily="34" charset="0"/>
                  </a:rPr>
                  <a:t>Host Bias</a:t>
                </a: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94CC8BB-4E3C-4210-A816-C153ABA8380A}"/>
                  </a:ext>
                </a:extLst>
              </p:cNvPr>
              <p:cNvGrpSpPr/>
              <p:nvPr/>
            </p:nvGrpSpPr>
            <p:grpSpPr>
              <a:xfrm>
                <a:off x="8723161" y="1984523"/>
                <a:ext cx="2946276" cy="1823298"/>
                <a:chOff x="4576550" y="1704789"/>
                <a:chExt cx="3442069" cy="2022536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9A9C556C-28CE-4E79-A134-AADD29615F62}"/>
                    </a:ext>
                  </a:extLst>
                </p:cNvPr>
                <p:cNvSpPr/>
                <p:nvPr/>
              </p:nvSpPr>
              <p:spPr>
                <a:xfrm>
                  <a:off x="4581142" y="1704789"/>
                  <a:ext cx="1615288" cy="903023"/>
                </a:xfrm>
                <a:prstGeom prst="rect">
                  <a:avLst/>
                </a:prstGeom>
                <a:solidFill>
                  <a:schemeClr val="tx2">
                    <a:alpha val="75000"/>
                  </a:schemeClr>
                </a:solidFill>
                <a:ln w="19050" cap="sq">
                  <a:gradFill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53000">
                        <a:schemeClr val="tx2">
                          <a:lumMod val="60000"/>
                          <a:lumOff val="40000"/>
                          <a:alpha val="0"/>
                        </a:schemeClr>
                      </a:gs>
                      <a:gs pos="100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miter lim="800000"/>
                </a:ln>
              </p:spPr>
              <p:txBody>
                <a:bodyPr anchor="t" anchorCtr="0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Intel Clear" panose="020B0604020203020204" pitchFamily="34" charset="0"/>
                    </a:rPr>
                    <a:t>Accelerator</a:t>
                  </a:r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4EBF7B0C-9B1F-413A-B1A9-E68C216941E3}"/>
                    </a:ext>
                  </a:extLst>
                </p:cNvPr>
                <p:cNvSpPr/>
                <p:nvPr/>
              </p:nvSpPr>
              <p:spPr>
                <a:xfrm>
                  <a:off x="6375760" y="1704789"/>
                  <a:ext cx="1615288" cy="903023"/>
                </a:xfrm>
                <a:prstGeom prst="rect">
                  <a:avLst/>
                </a:prstGeom>
                <a:solidFill>
                  <a:schemeClr val="tx2">
                    <a:alpha val="75000"/>
                  </a:schemeClr>
                </a:solidFill>
                <a:ln w="19050" cap="sq">
                  <a:gradFill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53000">
                        <a:schemeClr val="tx2">
                          <a:lumMod val="60000"/>
                          <a:lumOff val="40000"/>
                          <a:alpha val="0"/>
                        </a:schemeClr>
                      </a:gs>
                      <a:gs pos="100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miter lim="800000"/>
                </a:ln>
              </p:spPr>
              <p:txBody>
                <a:bodyPr anchor="t" anchorCtr="0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Intel Clear" panose="020B0604020203020204" pitchFamily="34" charset="0"/>
                    </a:rPr>
                    <a:t>CPU + IO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 Pro"/>
                    <a:ea typeface="+mn-ea"/>
                    <a:cs typeface="Intel Clear" panose="020B0604020203020204" pitchFamily="34" charset="0"/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64C863A-C8A7-4FFB-A54F-8C14F0F77BE4}"/>
                    </a:ext>
                  </a:extLst>
                </p:cNvPr>
                <p:cNvSpPr/>
                <p:nvPr/>
              </p:nvSpPr>
              <p:spPr>
                <a:xfrm>
                  <a:off x="4576550" y="3071304"/>
                  <a:ext cx="1645920" cy="64008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 Pro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E79FFD5-69C2-4634-A3BE-32DA4983080B}"/>
                    </a:ext>
                  </a:extLst>
                </p:cNvPr>
                <p:cNvSpPr/>
                <p:nvPr/>
              </p:nvSpPr>
              <p:spPr>
                <a:xfrm>
                  <a:off x="6372699" y="3071304"/>
                  <a:ext cx="1645920" cy="64008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6F9A0B4A-3100-492D-92CE-A5CE8968B772}"/>
                    </a:ext>
                  </a:extLst>
                </p:cNvPr>
                <p:cNvSpPr txBox="1"/>
                <p:nvPr/>
              </p:nvSpPr>
              <p:spPr>
                <a:xfrm>
                  <a:off x="6745391" y="3388771"/>
                  <a:ext cx="9140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 Pro"/>
                      <a:ea typeface="+mn-ea"/>
                      <a:cs typeface="Neo Sans Intel"/>
                    </a:rPr>
                    <a:t>Host Memory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7E49D347-563C-4098-9406-449AD001526C}"/>
                    </a:ext>
                  </a:extLst>
                </p:cNvPr>
                <p:cNvCxnSpPr>
                  <a:cxnSpLocks/>
                  <a:stCxn id="181" idx="2"/>
                  <a:endCxn id="183" idx="0"/>
                </p:cNvCxnSpPr>
                <p:nvPr/>
              </p:nvCxnSpPr>
              <p:spPr>
                <a:xfrm>
                  <a:off x="7183404" y="2607812"/>
                  <a:ext cx="0" cy="46349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2"/>
                  </a:solidFill>
                  <a:prstDash val="solid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00E65C4A-81D2-49B1-95D7-B698F2ACC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4570" y="2206445"/>
                  <a:ext cx="158129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p:spPr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C5583D6A-18C9-49F0-A156-00C663A24DE0}"/>
                    </a:ext>
                  </a:extLst>
                </p:cNvPr>
                <p:cNvCxnSpPr>
                  <a:cxnSpLocks/>
                  <a:stCxn id="180" idx="2"/>
                  <a:endCxn id="182" idx="0"/>
                </p:cNvCxnSpPr>
                <p:nvPr/>
              </p:nvCxnSpPr>
              <p:spPr>
                <a:xfrm>
                  <a:off x="5378679" y="2745582"/>
                  <a:ext cx="0" cy="39066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2"/>
                  </a:solidFill>
                  <a:prstDash val="solid"/>
                </a:ln>
                <a:effectLst/>
              </p:spPr>
            </p:cxnSp>
            <p:sp>
              <p:nvSpPr>
                <p:cNvPr id="188" name="Arc 187">
                  <a:extLst>
                    <a:ext uri="{FF2B5EF4-FFF2-40B4-BE49-F238E27FC236}">
                      <a16:creationId xmlns:a16="http://schemas.microsoft.com/office/drawing/2014/main" id="{2959E140-4575-4E92-8155-7F619B687BDD}"/>
                    </a:ext>
                  </a:extLst>
                </p:cNvPr>
                <p:cNvSpPr/>
                <p:nvPr/>
              </p:nvSpPr>
              <p:spPr>
                <a:xfrm>
                  <a:off x="6678580" y="2665781"/>
                  <a:ext cx="296022" cy="147026"/>
                </a:xfrm>
                <a:prstGeom prst="arc">
                  <a:avLst>
                    <a:gd name="adj1" fmla="val 21539676"/>
                    <a:gd name="adj2" fmla="val 1656105"/>
                  </a:avLst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247CC039-4B16-459C-B316-78AB1B063638}"/>
                    </a:ext>
                  </a:extLst>
                </p:cNvPr>
                <p:cNvCxnSpPr/>
                <p:nvPr/>
              </p:nvCxnSpPr>
              <p:spPr>
                <a:xfrm flipH="1" flipV="1">
                  <a:off x="6971432" y="2411822"/>
                  <a:ext cx="3076" cy="32952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E28B3F76-B6F0-47ED-A5DD-C47A928A8797}"/>
                    </a:ext>
                  </a:extLst>
                </p:cNvPr>
                <p:cNvCxnSpPr/>
                <p:nvPr/>
              </p:nvCxnSpPr>
              <p:spPr>
                <a:xfrm flipH="1">
                  <a:off x="5317201" y="2796084"/>
                  <a:ext cx="1616387" cy="61250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9669EBB7-6171-48F8-8184-7F83798B0058}"/>
                    </a:ext>
                  </a:extLst>
                </p:cNvPr>
                <p:cNvSpPr/>
                <p:nvPr/>
              </p:nvSpPr>
              <p:spPr>
                <a:xfrm>
                  <a:off x="5303298" y="3391033"/>
                  <a:ext cx="278763" cy="93571"/>
                </a:xfrm>
                <a:prstGeom prst="arc">
                  <a:avLst>
                    <a:gd name="adj1" fmla="val 1093881"/>
                    <a:gd name="adj2" fmla="val 11607285"/>
                  </a:avLst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EF93762A-7080-4F28-BAD0-5F513690A68B}"/>
                    </a:ext>
                  </a:extLst>
                </p:cNvPr>
                <p:cNvCxnSpPr/>
                <p:nvPr/>
              </p:nvCxnSpPr>
              <p:spPr>
                <a:xfrm flipH="1">
                  <a:off x="5528318" y="2893368"/>
                  <a:ext cx="1493495" cy="57851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3" name="Arc 192">
                  <a:extLst>
                    <a:ext uri="{FF2B5EF4-FFF2-40B4-BE49-F238E27FC236}">
                      <a16:creationId xmlns:a16="http://schemas.microsoft.com/office/drawing/2014/main" id="{0402BF69-BB74-43EE-99C3-32B65FA41361}"/>
                    </a:ext>
                  </a:extLst>
                </p:cNvPr>
                <p:cNvSpPr/>
                <p:nvPr/>
              </p:nvSpPr>
              <p:spPr>
                <a:xfrm>
                  <a:off x="6767078" y="2767954"/>
                  <a:ext cx="296022" cy="147026"/>
                </a:xfrm>
                <a:prstGeom prst="arc">
                  <a:avLst>
                    <a:gd name="adj1" fmla="val 21539676"/>
                    <a:gd name="adj2" fmla="val 1656105"/>
                  </a:avLst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A2E86E36-D7F8-4437-BF97-235DD8673B42}"/>
                    </a:ext>
                  </a:extLst>
                </p:cNvPr>
                <p:cNvCxnSpPr/>
                <p:nvPr/>
              </p:nvCxnSpPr>
              <p:spPr>
                <a:xfrm flipH="1" flipV="1">
                  <a:off x="7063099" y="2411822"/>
                  <a:ext cx="3076" cy="42482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F9E9C7A2-EB61-4956-B614-29E0888B857A}"/>
                    </a:ext>
                  </a:extLst>
                </p:cNvPr>
                <p:cNvSpPr/>
                <p:nvPr/>
              </p:nvSpPr>
              <p:spPr>
                <a:xfrm>
                  <a:off x="6605268" y="2111421"/>
                  <a:ext cx="589815" cy="284223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Coherence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CA + HA</a:t>
                  </a:r>
                </a:p>
              </p:txBody>
            </p: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B5E36D7C-960C-4A0A-B98F-E56F452BAD5D}"/>
                    </a:ext>
                  </a:extLst>
                </p:cNvPr>
                <p:cNvGrpSpPr/>
                <p:nvPr/>
              </p:nvGrpSpPr>
              <p:grpSpPr>
                <a:xfrm>
                  <a:off x="5030868" y="2472255"/>
                  <a:ext cx="1639663" cy="749370"/>
                  <a:chOff x="5030868" y="2472255"/>
                  <a:chExt cx="1639663" cy="749370"/>
                </a:xfrm>
              </p:grpSpPr>
              <p:sp>
                <p:nvSpPr>
                  <p:cNvPr id="197" name="Arc 196">
                    <a:extLst>
                      <a:ext uri="{FF2B5EF4-FFF2-40B4-BE49-F238E27FC236}">
                        <a16:creationId xmlns:a16="http://schemas.microsoft.com/office/drawing/2014/main" id="{F42BEEA7-DAC1-499E-8168-37A77063EF56}"/>
                      </a:ext>
                    </a:extLst>
                  </p:cNvPr>
                  <p:cNvSpPr/>
                  <p:nvPr/>
                </p:nvSpPr>
                <p:spPr>
                  <a:xfrm>
                    <a:off x="6334821" y="2472255"/>
                    <a:ext cx="335710" cy="174435"/>
                  </a:xfrm>
                  <a:prstGeom prst="arc">
                    <a:avLst>
                      <a:gd name="adj1" fmla="val 16200000"/>
                      <a:gd name="adj2" fmla="val 1656105"/>
                    </a:avLst>
                  </a:prstGeom>
                  <a:noFill/>
                  <a:ln w="34925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F5197B11-F5B0-41BD-82DF-A0B44A4CC34F}"/>
                      </a:ext>
                    </a:extLst>
                  </p:cNvPr>
                  <p:cNvCxnSpPr>
                    <a:cxnSpLocks/>
                    <a:stCxn id="197" idx="2"/>
                  </p:cNvCxnSpPr>
                  <p:nvPr/>
                </p:nvCxnSpPr>
                <p:spPr>
                  <a:xfrm flipH="1">
                    <a:off x="5278051" y="2622893"/>
                    <a:ext cx="1339851" cy="591053"/>
                  </a:xfrm>
                  <a:prstGeom prst="line">
                    <a:avLst/>
                  </a:prstGeom>
                  <a:noFill/>
                  <a:ln w="34925" cap="flat" cmpd="sng" algn="ctr">
                    <a:solidFill>
                      <a:srgbClr val="FFC000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40B61282-50F0-4065-BF21-D42FF9B339E9}"/>
                      </a:ext>
                    </a:extLst>
                  </p:cNvPr>
                  <p:cNvCxnSpPr>
                    <a:stCxn id="197" idx="0"/>
                  </p:cNvCxnSpPr>
                  <p:nvPr/>
                </p:nvCxnSpPr>
                <p:spPr>
                  <a:xfrm flipH="1">
                    <a:off x="5570675" y="2472255"/>
                    <a:ext cx="932001" cy="0"/>
                  </a:xfrm>
                  <a:prstGeom prst="line">
                    <a:avLst/>
                  </a:prstGeom>
                  <a:noFill/>
                  <a:ln w="34925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</p:cxnSp>
              <p:sp>
                <p:nvSpPr>
                  <p:cNvPr id="200" name="Arc 199">
                    <a:extLst>
                      <a:ext uri="{FF2B5EF4-FFF2-40B4-BE49-F238E27FC236}">
                        <a16:creationId xmlns:a16="http://schemas.microsoft.com/office/drawing/2014/main" id="{2FD33966-8A6A-4353-B5F1-4FD86B462187}"/>
                      </a:ext>
                    </a:extLst>
                  </p:cNvPr>
                  <p:cNvSpPr/>
                  <p:nvPr/>
                </p:nvSpPr>
                <p:spPr>
                  <a:xfrm>
                    <a:off x="5030868" y="3047190"/>
                    <a:ext cx="335710" cy="174435"/>
                  </a:xfrm>
                  <a:prstGeom prst="arc">
                    <a:avLst>
                      <a:gd name="adj1" fmla="val 1799573"/>
                      <a:gd name="adj2" fmla="val 11607285"/>
                    </a:avLst>
                  </a:prstGeom>
                  <a:noFill/>
                  <a:ln w="34925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08FF6603-EBF8-4240-A6E2-58731A50A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037757" y="2513134"/>
                    <a:ext cx="479715" cy="584010"/>
                  </a:xfrm>
                  <a:prstGeom prst="line">
                    <a:avLst/>
                  </a:prstGeom>
                  <a:noFill/>
                  <a:ln w="34925" cap="flat" cmpd="sng" algn="ctr">
                    <a:solidFill>
                      <a:srgbClr val="FFC000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C9C8644D-B4A9-437D-A2F9-CBFAE9B51F0D}"/>
                  </a:ext>
                </a:extLst>
              </p:cNvPr>
              <p:cNvSpPr txBox="1"/>
              <p:nvPr/>
            </p:nvSpPr>
            <p:spPr>
              <a:xfrm>
                <a:off x="8375707" y="3514054"/>
                <a:ext cx="21010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 Pro"/>
                    <a:ea typeface="+mn-ea"/>
                    <a:cs typeface="Neo Sans Intel"/>
                  </a:rPr>
                  <a:t>Accelerator Local Memory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24AF63-37B5-4310-97A0-EADAC7C8CBD8}"/>
              </a:ext>
            </a:extLst>
          </p:cNvPr>
          <p:cNvGrpSpPr/>
          <p:nvPr/>
        </p:nvGrpSpPr>
        <p:grpSpPr>
          <a:xfrm>
            <a:off x="4422547" y="1761102"/>
            <a:ext cx="3447387" cy="2105702"/>
            <a:chOff x="4395915" y="1726022"/>
            <a:chExt cx="3447387" cy="21057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621532-C558-4104-AC15-D249AA69666A}"/>
                </a:ext>
              </a:extLst>
            </p:cNvPr>
            <p:cNvGrpSpPr/>
            <p:nvPr/>
          </p:nvGrpSpPr>
          <p:grpSpPr>
            <a:xfrm>
              <a:off x="4395915" y="1726022"/>
              <a:ext cx="3447387" cy="2105702"/>
              <a:chOff x="4395915" y="1726022"/>
              <a:chExt cx="3447387" cy="2105702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93702F5-9ADC-42BE-824B-02FC015EB707}"/>
                  </a:ext>
                </a:extLst>
              </p:cNvPr>
              <p:cNvSpPr/>
              <p:nvPr/>
            </p:nvSpPr>
            <p:spPr>
              <a:xfrm>
                <a:off x="4395915" y="1729556"/>
                <a:ext cx="1546841" cy="2102168"/>
              </a:xfrm>
              <a:prstGeom prst="rect">
                <a:avLst/>
              </a:prstGeom>
              <a:solidFill>
                <a:srgbClr val="279989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lt1"/>
                    </a:solidFill>
                  </a:rPr>
                  <a:t>Accelerator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CFCC82-45A9-4F24-9E7D-0B307FE4C073}"/>
                  </a:ext>
                </a:extLst>
              </p:cNvPr>
              <p:cNvSpPr/>
              <p:nvPr/>
            </p:nvSpPr>
            <p:spPr>
              <a:xfrm>
                <a:off x="6078637" y="1726022"/>
                <a:ext cx="1764665" cy="2102168"/>
              </a:xfrm>
              <a:prstGeom prst="rect">
                <a:avLst/>
              </a:prstGeom>
              <a:solidFill>
                <a:srgbClr val="279989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lt1"/>
                    </a:solidFill>
                  </a:rPr>
                  <a:t>	CPU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DAD687-AE53-4BFA-AE5B-9C697FA8DE3B}"/>
                  </a:ext>
                </a:extLst>
              </p:cNvPr>
              <p:cNvGrpSpPr/>
              <p:nvPr/>
            </p:nvGrpSpPr>
            <p:grpSpPr>
              <a:xfrm>
                <a:off x="4504768" y="2109952"/>
                <a:ext cx="3250516" cy="1596854"/>
                <a:chOff x="4504768" y="2109952"/>
                <a:chExt cx="3250516" cy="1596854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309301DF-6783-48DE-B609-7EFF305BFEFC}"/>
                    </a:ext>
                  </a:extLst>
                </p:cNvPr>
                <p:cNvSpPr/>
                <p:nvPr/>
              </p:nvSpPr>
              <p:spPr>
                <a:xfrm>
                  <a:off x="4504768" y="2114075"/>
                  <a:ext cx="1299898" cy="49237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Accelerator Engine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F168B8FB-C0F5-456B-A38B-D9709757C3FB}"/>
                    </a:ext>
                  </a:extLst>
                </p:cNvPr>
                <p:cNvSpPr/>
                <p:nvPr/>
              </p:nvSpPr>
              <p:spPr>
                <a:xfrm>
                  <a:off x="4511179" y="3445440"/>
                  <a:ext cx="1299898" cy="261366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rPr>
                    <a:t>Memory Agent</a:t>
                  </a:r>
                </a:p>
              </p:txBody>
            </p: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4DFA7062-1585-4D75-9214-F6A6859E510B}"/>
                    </a:ext>
                  </a:extLst>
                </p:cNvPr>
                <p:cNvCxnSpPr/>
                <p:nvPr/>
              </p:nvCxnSpPr>
              <p:spPr>
                <a:xfrm>
                  <a:off x="4821896" y="2621907"/>
                  <a:ext cx="10954" cy="823533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bg1"/>
                  </a:solidFill>
                  <a:prstDash val="solid"/>
                  <a:headEnd type="arrow" w="med" len="med"/>
                  <a:tailEnd type="arrow" w="med" len="med"/>
                </a:ln>
                <a:effectLst/>
              </p:spPr>
            </p:cxn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E56C45D2-5A18-402A-9685-E2E1251ABA84}"/>
                    </a:ext>
                  </a:extLst>
                </p:cNvPr>
                <p:cNvGrpSpPr/>
                <p:nvPr/>
              </p:nvGrpSpPr>
              <p:grpSpPr>
                <a:xfrm>
                  <a:off x="5804666" y="2360265"/>
                  <a:ext cx="452693" cy="1065245"/>
                  <a:chOff x="5733281" y="2457920"/>
                  <a:chExt cx="415903" cy="1204735"/>
                </a:xfrm>
              </p:grpSpPr>
              <p:cxnSp>
                <p:nvCxnSpPr>
                  <p:cNvPr id="173" name="Straight Arrow Connector 172">
                    <a:extLst>
                      <a:ext uri="{FF2B5EF4-FFF2-40B4-BE49-F238E27FC236}">
                        <a16:creationId xmlns:a16="http://schemas.microsoft.com/office/drawing/2014/main" id="{3D047939-845B-4CD4-AB54-CAD40688DA8B}"/>
                      </a:ext>
                    </a:extLst>
                  </p:cNvPr>
                  <p:cNvCxnSpPr>
                    <a:cxnSpLocks/>
                    <a:stCxn id="153" idx="3"/>
                  </p:cNvCxnSpPr>
                  <p:nvPr/>
                </p:nvCxnSpPr>
                <p:spPr>
                  <a:xfrm>
                    <a:off x="5733281" y="2457920"/>
                    <a:ext cx="408562" cy="172404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74" name="Straight Arrow Connector 173">
                    <a:extLst>
                      <a:ext uri="{FF2B5EF4-FFF2-40B4-BE49-F238E27FC236}">
                        <a16:creationId xmlns:a16="http://schemas.microsoft.com/office/drawing/2014/main" id="{8A4B3914-7D1D-4132-B2CD-790379E34D18}"/>
                      </a:ext>
                    </a:extLst>
                  </p:cNvPr>
                  <p:cNvCxnSpPr>
                    <a:cxnSpLocks/>
                    <a:stCxn id="154" idx="3"/>
                  </p:cNvCxnSpPr>
                  <p:nvPr/>
                </p:nvCxnSpPr>
                <p:spPr>
                  <a:xfrm flipV="1">
                    <a:off x="5740884" y="3219101"/>
                    <a:ext cx="408300" cy="443554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</p:grp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6A0DD083-3EBC-40F7-89C2-B6407519F503}"/>
                    </a:ext>
                  </a:extLst>
                </p:cNvPr>
                <p:cNvSpPr txBox="1"/>
                <p:nvPr/>
              </p:nvSpPr>
              <p:spPr>
                <a:xfrm>
                  <a:off x="4821896" y="2637906"/>
                  <a:ext cx="876372" cy="71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Biased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Coherence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Neo Sans Intel"/>
                    </a:rPr>
                    <a:t>Bypass</a:t>
                  </a:r>
                </a:p>
              </p:txBody>
            </p: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8FCD60BD-1A39-42FB-9264-E2BA37784632}"/>
                    </a:ext>
                  </a:extLst>
                </p:cNvPr>
                <p:cNvGrpSpPr/>
                <p:nvPr/>
              </p:nvGrpSpPr>
              <p:grpSpPr>
                <a:xfrm>
                  <a:off x="6233713" y="2109952"/>
                  <a:ext cx="1521571" cy="1596852"/>
                  <a:chOff x="3721517" y="3541300"/>
                  <a:chExt cx="2125244" cy="2196776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A53F71B6-214B-44DD-96C6-82567F73F3A1}"/>
                      </a:ext>
                    </a:extLst>
                  </p:cNvPr>
                  <p:cNvSpPr/>
                  <p:nvPr/>
                </p:nvSpPr>
                <p:spPr>
                  <a:xfrm>
                    <a:off x="3721517" y="4153396"/>
                    <a:ext cx="2114880" cy="360489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45720" rIns="4572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CXL/CCI Caching Agent</a:t>
                    </a:r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E5EDFBBB-31A4-41D7-9D3B-09A516AEAF47}"/>
                      </a:ext>
                    </a:extLst>
                  </p:cNvPr>
                  <p:cNvSpPr/>
                  <p:nvPr/>
                </p:nvSpPr>
                <p:spPr>
                  <a:xfrm>
                    <a:off x="3731881" y="4765492"/>
                    <a:ext cx="2114880" cy="360489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45720" rIns="4572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CXL/CCI Home Agent</a:t>
                    </a:r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B10E1C11-1395-4CD6-8D6F-463CA3B9E89C}"/>
                      </a:ext>
                    </a:extLst>
                  </p:cNvPr>
                  <p:cNvSpPr/>
                  <p:nvPr/>
                </p:nvSpPr>
                <p:spPr>
                  <a:xfrm>
                    <a:off x="3731881" y="5377587"/>
                    <a:ext cx="2114880" cy="360489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rPr>
                      <a:t>Memory Agent</a:t>
                    </a:r>
                  </a:p>
                </p:txBody>
              </p: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AB6CD67E-8A5F-4DA2-BBB8-D1FCA8499782}"/>
                      </a:ext>
                    </a:extLst>
                  </p:cNvPr>
                  <p:cNvGrpSpPr/>
                  <p:nvPr/>
                </p:nvGrpSpPr>
                <p:grpSpPr>
                  <a:xfrm>
                    <a:off x="3721517" y="3541300"/>
                    <a:ext cx="2114512" cy="360489"/>
                    <a:chOff x="3839915" y="3541300"/>
                    <a:chExt cx="1516885" cy="360489"/>
                  </a:xfrm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F7F3EBDD-54A8-408F-939E-B99196F26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9915" y="3541300"/>
                      <a:ext cx="320044" cy="3604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Core</a:t>
                      </a:r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63E3770C-79EF-409F-A6AB-A722A0B90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1947" y="3541300"/>
                      <a:ext cx="320044" cy="3604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Core</a:t>
                      </a: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101DEFE5-2B24-4751-880F-70E205A0B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1045" y="3541300"/>
                      <a:ext cx="320044" cy="3604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Core</a:t>
                      </a:r>
                    </a:p>
                  </p:txBody>
                </p:sp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DA5615CD-C2D4-4D66-BE7E-67186130F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756" y="3541300"/>
                      <a:ext cx="320044" cy="3604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rPr>
                        <a:t>Core</a:t>
                      </a:r>
                    </a:p>
                  </p:txBody>
                </p:sp>
              </p:grpSp>
              <p:cxnSp>
                <p:nvCxnSpPr>
                  <p:cNvPr id="163" name="Straight Arrow Connector 162">
                    <a:extLst>
                      <a:ext uri="{FF2B5EF4-FFF2-40B4-BE49-F238E27FC236}">
                        <a16:creationId xmlns:a16="http://schemas.microsoft.com/office/drawing/2014/main" id="{70980E92-9AB4-4226-A911-6F7F3D99F7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90144" y="5061148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4" name="Straight Arrow Connector 163">
                    <a:extLst>
                      <a:ext uri="{FF2B5EF4-FFF2-40B4-BE49-F238E27FC236}">
                        <a16:creationId xmlns:a16="http://schemas.microsoft.com/office/drawing/2014/main" id="{030C1998-CC79-4819-BAE7-E319E0AA84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90144" y="4464666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5" name="Straight Arrow Connector 164">
                    <a:extLst>
                      <a:ext uri="{FF2B5EF4-FFF2-40B4-BE49-F238E27FC236}">
                        <a16:creationId xmlns:a16="http://schemas.microsoft.com/office/drawing/2014/main" id="{D6DE5906-08F2-4F8C-AC89-6ACCF7B656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1142" y="3868184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679D69CD-B4C2-41E4-B431-39AEFCC974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03142" y="3868184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7" name="Straight Arrow Connector 166">
                    <a:extLst>
                      <a:ext uri="{FF2B5EF4-FFF2-40B4-BE49-F238E27FC236}">
                        <a16:creationId xmlns:a16="http://schemas.microsoft.com/office/drawing/2014/main" id="{0F6E16FF-855E-4CF5-93C1-2DEEF0B44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55142" y="3868184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8" name="Straight Arrow Connector 167">
                    <a:extLst>
                      <a:ext uri="{FF2B5EF4-FFF2-40B4-BE49-F238E27FC236}">
                        <a16:creationId xmlns:a16="http://schemas.microsoft.com/office/drawing/2014/main" id="{462357AF-7A18-45F5-A879-00F3B02F30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07143" y="3868184"/>
                    <a:ext cx="0" cy="387572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chemeClr val="accent4"/>
                    </a:solidFill>
                    <a:prstDash val="solid"/>
                    <a:headEnd type="arrow" w="med" len="med"/>
                    <a:tailEnd type="arrow" w="med" len="med"/>
                  </a:ln>
                  <a:effectLst/>
                </p:spPr>
              </p:cxnSp>
            </p:grpSp>
          </p:grpSp>
        </p:grp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A942629F-CDA2-413F-9A4E-A403EE2B5DE3}"/>
                </a:ext>
              </a:extLst>
            </p:cNvPr>
            <p:cNvSpPr/>
            <p:nvPr/>
          </p:nvSpPr>
          <p:spPr>
            <a:xfrm>
              <a:off x="4521898" y="2409023"/>
              <a:ext cx="584756" cy="17434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ntel Clear"/>
                  <a:ea typeface="+mn-ea"/>
                  <a:cs typeface="+mn-cs"/>
                </a:rPr>
                <a:t>Cache</a:t>
              </a:r>
            </a:p>
          </p:txBody>
        </p:sp>
      </p:grp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1D1FF38-0A12-43BA-9378-5B71606EE65A}"/>
              </a:ext>
            </a:extLst>
          </p:cNvPr>
          <p:cNvSpPr/>
          <p:nvPr/>
        </p:nvSpPr>
        <p:spPr>
          <a:xfrm>
            <a:off x="8723258" y="2538104"/>
            <a:ext cx="584756" cy="25535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 Clear"/>
                <a:ea typeface="+mn-ea"/>
                <a:cs typeface="+mn-cs"/>
              </a:rPr>
              <a:t>Cache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128FB76-EEFD-4E6B-A8FE-BAD5A9D3CFF7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97" name="Date Placeholder 3">
            <a:extLst>
              <a:ext uri="{FF2B5EF4-FFF2-40B4-BE49-F238E27FC236}">
                <a16:creationId xmlns:a16="http://schemas.microsoft.com/office/drawing/2014/main" id="{134AD15C-C850-404B-BCCB-2C78225B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Summary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B6BB798-B136-408E-A260-E30F6D6BD05B}"/>
              </a:ext>
            </a:extLst>
          </p:cNvPr>
          <p:cNvSpPr txBox="1">
            <a:spLocks/>
          </p:cNvSpPr>
          <p:nvPr/>
        </p:nvSpPr>
        <p:spPr>
          <a:xfrm>
            <a:off x="1298318" y="1292512"/>
            <a:ext cx="9595363" cy="1106444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1" dirty="0"/>
              <a:t>CXL has the right features and architecture to enable a broad,</a:t>
            </a:r>
            <a:br>
              <a:rPr lang="en-US" sz="2400" b="1" dirty="0"/>
            </a:br>
            <a:r>
              <a:rPr lang="en-US" sz="2400" b="1" dirty="0"/>
              <a:t>open eco-system for heterogeneous computing and server disaggregation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AE1EDF1-88B0-416F-9553-4D14442BEA7D}"/>
              </a:ext>
            </a:extLst>
          </p:cNvPr>
          <p:cNvSpPr txBox="1">
            <a:spLocks/>
          </p:cNvSpPr>
          <p:nvPr/>
        </p:nvSpPr>
        <p:spPr>
          <a:xfrm>
            <a:off x="1850804" y="2518970"/>
            <a:ext cx="4151962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PCIe foundation and asymmetric architecture for broad adoption and interoperability across segments and developers (on both ends of the wire)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CEEB628F-84F7-464D-9294-7AB63D06D44F}"/>
              </a:ext>
            </a:extLst>
          </p:cNvPr>
          <p:cNvSpPr txBox="1">
            <a:spLocks/>
          </p:cNvSpPr>
          <p:nvPr/>
        </p:nvSpPr>
        <p:spPr>
          <a:xfrm>
            <a:off x="1850803" y="4314027"/>
            <a:ext cx="4151961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Low latency for memory </a:t>
            </a:r>
            <a:br>
              <a:rPr lang="en-US" dirty="0"/>
            </a:br>
            <a:r>
              <a:rPr lang="en-US" dirty="0"/>
              <a:t>driven application models</a:t>
            </a:r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3FE1A668-68E4-4882-A178-00CB7F452B0C}"/>
              </a:ext>
            </a:extLst>
          </p:cNvPr>
          <p:cNvSpPr txBox="1">
            <a:spLocks/>
          </p:cNvSpPr>
          <p:nvPr/>
        </p:nvSpPr>
        <p:spPr>
          <a:xfrm>
            <a:off x="6142678" y="4314026"/>
            <a:ext cx="4198515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 lvl="1"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Three mix-and-match protocols </a:t>
            </a:r>
            <a:br>
              <a:rPr lang="en-US" dirty="0"/>
            </a:br>
            <a:r>
              <a:rPr lang="en-US" dirty="0"/>
              <a:t>for a wide variety of usages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D24614CB-0080-4246-B743-808248F9427F}"/>
              </a:ext>
            </a:extLst>
          </p:cNvPr>
          <p:cNvSpPr txBox="1">
            <a:spLocks/>
          </p:cNvSpPr>
          <p:nvPr/>
        </p:nvSpPr>
        <p:spPr>
          <a:xfrm>
            <a:off x="6142679" y="2518969"/>
            <a:ext cx="4198515" cy="1724797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 cache coherency scheme, </a:t>
            </a:r>
            <a:br>
              <a:rPr lang="en-US" dirty="0"/>
            </a:br>
            <a:r>
              <a:rPr lang="en-US" dirty="0"/>
              <a:t>“Coherence Bias”, designed for the heterogeneous device-driven</a:t>
            </a:r>
          </a:p>
          <a:p>
            <a:r>
              <a:rPr lang="en-US" dirty="0"/>
              <a:t>computing paradigm-- </a:t>
            </a:r>
            <a:br>
              <a:rPr lang="en-US" dirty="0"/>
            </a:br>
            <a:r>
              <a:rPr lang="en-US" dirty="0"/>
              <a:t>not homogeneous multi-socket processor coherency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50758-62B6-4A83-9C39-3AD2C0331B4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A03218C-7B77-4135-AC7D-4AB7C258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Enables New Use-cases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308686"/>
            <a:ext cx="8359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Memory Expansion beyond CPU-attached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Accelerators &amp; NICs sharing memory with the Host CPU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systems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Disaggregated computing 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5B8FF-6001-4BC3-9AA5-C1F6D013594E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B8D961-E043-4C5A-B1FE-B56E1F40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04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F249AF-A0EE-4A70-8F91-A9E4E3FEBEEE}"/>
              </a:ext>
            </a:extLst>
          </p:cNvPr>
          <p:cNvSpPr txBox="1">
            <a:spLocks/>
          </p:cNvSpPr>
          <p:nvPr/>
        </p:nvSpPr>
        <p:spPr>
          <a:xfrm>
            <a:off x="604092" y="680291"/>
            <a:ext cx="10983816" cy="549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799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Compute Express Link™</a:t>
            </a:r>
          </a:p>
          <a:p>
            <a:pPr algn="ctr"/>
            <a:r>
              <a:rPr lang="en-US" dirty="0">
                <a:cs typeface="Calibri Light"/>
              </a:rPr>
              <a:t>CXL 2.0 Efforts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9486C-A34A-4BC3-B4E6-E2ECF6AF3B63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DE289D-5D67-4A25-ACD1-62DB5FC1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55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Technical WG Scopes</a:t>
            </a:r>
            <a:endParaRPr lang="en-US" sz="42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3553EE-7E58-4E36-9AB4-1477C931D25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52113"/>
          <a:ext cx="10515600" cy="2753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1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349">
                <a:tc>
                  <a:txBody>
                    <a:bodyPr/>
                    <a:lstStyle/>
                    <a:p>
                      <a:r>
                        <a:rPr lang="en-US" sz="1600" dirty="0"/>
                        <a:t>Technical WG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Primary</a:t>
                      </a:r>
                      <a:r>
                        <a:rPr lang="en-US" sz="1600" baseline="0" dirty="0"/>
                        <a:t> Coverage in WG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r>
                        <a:rPr lang="en-US" sz="16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CXL.Cache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CXL.Mem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CXL.io, </a:t>
                      </a:r>
                      <a:r>
                        <a:rPr lang="en-US" sz="1600" baseline="0" dirty="0" err="1"/>
                        <a:t>CXL.Cache</a:t>
                      </a:r>
                      <a:r>
                        <a:rPr lang="en-US" sz="1600" baseline="0" dirty="0"/>
                        <a:t>/Mem Link Layer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r>
                        <a:rPr lang="en-US" sz="1600" dirty="0"/>
                        <a:t>Software &amp;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Application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Software</a:t>
                      </a:r>
                      <a:r>
                        <a:rPr lang="en-US" sz="1600" baseline="0" dirty="0"/>
                        <a:t>, Middleware, Device Driver and Multi-Domain/ Switch Management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RAS, Reset,</a:t>
                      </a:r>
                      <a:r>
                        <a:rPr lang="en-US" sz="1600" baseline="0" dirty="0"/>
                        <a:t> Platform, Enumeration and Discovery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r>
                        <a:rPr lang="en-US" sz="16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PHY, Link Power, Arbitration</a:t>
                      </a:r>
                      <a:r>
                        <a:rPr lang="en-US" sz="1600" baseline="0" dirty="0"/>
                        <a:t> and Protocol </a:t>
                      </a:r>
                      <a:r>
                        <a:rPr lang="en-US" sz="1600" baseline="0" dirty="0" err="1"/>
                        <a:t>Muxing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r>
                        <a:rPr lang="en-US" sz="1600" dirty="0"/>
                        <a:t>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Compliance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3533">
                <a:tc>
                  <a:txBody>
                    <a:bodyPr/>
                    <a:lstStyle/>
                    <a:p>
                      <a:r>
                        <a:rPr lang="en-US" sz="1600" dirty="0"/>
                        <a:t>Memory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Input to TTF on the broader set of system-level, memory-related features for future consideration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734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B2C96C-5479-498E-86F8-934D8ACF226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0E6CB8-9146-4068-A2B1-1F096B71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71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096A-4603-43F6-8335-09A498E2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Backup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96AE5-48B6-4672-8459-1B85D349437A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8AEE4-B45F-405B-8BDB-A9829E20FD8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A170F-8E05-4E2A-A7FF-17C3E33BF1B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99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Conflict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434273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Conflicts occur when multiple caches want access at the same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 the complexity in coherence protocol will be from handling these cases.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Required to give each cache opportunity to read and/or write a </a:t>
            </a:r>
            <a:r>
              <a:rPr lang="en-US" sz="2400" dirty="0" err="1"/>
              <a:t>cacheline</a:t>
            </a:r>
            <a:r>
              <a:rPr lang="en-US" sz="2400" dirty="0"/>
              <a:t> after GO and must ensure MESI rules.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Secondary goals:</a:t>
            </a:r>
          </a:p>
          <a:p>
            <a:pPr marL="69373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Minimizing overhead to non-conflicting cases (Majority of cases)</a:t>
            </a:r>
          </a:p>
          <a:p>
            <a:pPr marL="69373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Resolve conflicts quickly.</a:t>
            </a:r>
          </a:p>
          <a:p>
            <a:pPr marL="688975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18" name="Text Placeholder 5">
            <a:extLst>
              <a:ext uri="{FF2B5EF4-FFF2-40B4-BE49-F238E27FC236}">
                <a16:creationId xmlns:a16="http://schemas.microsoft.com/office/drawing/2014/main" id="{EE569BC5-0F53-4A5D-8D02-57B2CAB919E9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9F6549-0038-44D1-B63E-869FDB47B86E}"/>
              </a:ext>
            </a:extLst>
          </p:cNvPr>
          <p:cNvGrpSpPr/>
          <p:nvPr/>
        </p:nvGrpSpPr>
        <p:grpSpPr>
          <a:xfrm>
            <a:off x="5449225" y="997020"/>
            <a:ext cx="6449753" cy="5332412"/>
            <a:chOff x="5558127" y="1165177"/>
            <a:chExt cx="6449753" cy="5332412"/>
          </a:xfrm>
        </p:grpSpPr>
        <p:sp>
          <p:nvSpPr>
            <p:cNvPr id="219" name="Line 25">
              <a:extLst>
                <a:ext uri="{FF2B5EF4-FFF2-40B4-BE49-F238E27FC236}">
                  <a16:creationId xmlns:a16="http://schemas.microsoft.com/office/drawing/2014/main" id="{EE3EFED1-D462-4803-9811-AA7B3DFCB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8927" y="1773189"/>
              <a:ext cx="1588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Text Box 26">
              <a:extLst>
                <a:ext uri="{FF2B5EF4-FFF2-40B4-BE49-F238E27FC236}">
                  <a16:creationId xmlns:a16="http://schemas.microsoft.com/office/drawing/2014/main" id="{1C9D81DC-B0BB-4B22-BE71-BFAE35F2E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4140" y="1165177"/>
              <a:ext cx="393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>
                  <a:solidFill>
                    <a:srgbClr val="FF0000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221" name="Line 30">
              <a:extLst>
                <a:ext uri="{FF2B5EF4-FFF2-40B4-BE49-F238E27FC236}">
                  <a16:creationId xmlns:a16="http://schemas.microsoft.com/office/drawing/2014/main" id="{F45ADCE4-6416-4045-AB0D-F57368851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23290" y="1773189"/>
              <a:ext cx="26987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 Box 31">
              <a:extLst>
                <a:ext uri="{FF2B5EF4-FFF2-40B4-BE49-F238E27FC236}">
                  <a16:creationId xmlns:a16="http://schemas.microsoft.com/office/drawing/2014/main" id="{C84FED0B-8682-4320-AB6A-2176BB485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1527" y="1165177"/>
              <a:ext cx="3905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>
                  <a:solidFill>
                    <a:srgbClr val="00B0F0"/>
                  </a:solidFill>
                  <a:latin typeface="Tahoma" pitchFamily="34" charset="0"/>
                </a:rPr>
                <a:t>C</a:t>
              </a:r>
            </a:p>
          </p:txBody>
        </p:sp>
        <p:sp>
          <p:nvSpPr>
            <p:cNvPr id="223" name="Line 35">
              <a:extLst>
                <a:ext uri="{FF2B5EF4-FFF2-40B4-BE49-F238E27FC236}">
                  <a16:creationId xmlns:a16="http://schemas.microsoft.com/office/drawing/2014/main" id="{5D7BFB04-D76D-482C-B10F-2DC831DA22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28290" y="1773189"/>
              <a:ext cx="30162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Text Box 36">
              <a:extLst>
                <a:ext uri="{FF2B5EF4-FFF2-40B4-BE49-F238E27FC236}">
                  <a16:creationId xmlns:a16="http://schemas.microsoft.com/office/drawing/2014/main" id="{652D2FB2-DD4F-4C9F-A6DC-624371108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3502" y="1165177"/>
              <a:ext cx="4175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>
                  <a:solidFill>
                    <a:srgbClr val="FF9900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225" name="Text Box 106">
              <a:extLst>
                <a:ext uri="{FF2B5EF4-FFF2-40B4-BE49-F238E27FC236}">
                  <a16:creationId xmlns:a16="http://schemas.microsoft.com/office/drawing/2014/main" id="{C340665C-C24B-4528-B9B2-0AB81490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0477" y="1647777"/>
              <a:ext cx="285750" cy="3206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400" b="1">
                  <a:solidFill>
                    <a:srgbClr val="F51D32"/>
                  </a:solidFill>
                  <a:latin typeface="Tahoma" pitchFamily="34" charset="0"/>
                </a:rPr>
                <a:t>I</a:t>
              </a:r>
            </a:p>
          </p:txBody>
        </p:sp>
        <p:sp>
          <p:nvSpPr>
            <p:cNvPr id="226" name="Text Box 107">
              <a:extLst>
                <a:ext uri="{FF2B5EF4-FFF2-40B4-BE49-F238E27FC236}">
                  <a16:creationId xmlns:a16="http://schemas.microsoft.com/office/drawing/2014/main" id="{FB288C33-616A-42B2-8944-C152CEFAF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5477" y="1647777"/>
              <a:ext cx="271463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400" b="1">
                  <a:solidFill>
                    <a:srgbClr val="00B0F0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227" name="Group 7">
              <a:extLst>
                <a:ext uri="{FF2B5EF4-FFF2-40B4-BE49-F238E27FC236}">
                  <a16:creationId xmlns:a16="http://schemas.microsoft.com/office/drawing/2014/main" id="{9CA49256-D056-4907-80B1-0ECF6FA69B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0427" y="2001789"/>
              <a:ext cx="139700" cy="139700"/>
              <a:chOff x="3216" y="1536"/>
              <a:chExt cx="88" cy="88"/>
            </a:xfrm>
          </p:grpSpPr>
          <p:sp>
            <p:nvSpPr>
              <p:cNvPr id="228" name="Freeform 8">
                <a:extLst>
                  <a:ext uri="{FF2B5EF4-FFF2-40B4-BE49-F238E27FC236}">
                    <a16:creationId xmlns:a16="http://schemas.microsoft.com/office/drawing/2014/main" id="{C0E3078A-E824-4482-84E1-317057783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Line 9">
                <a:extLst>
                  <a:ext uri="{FF2B5EF4-FFF2-40B4-BE49-F238E27FC236}">
                    <a16:creationId xmlns:a16="http://schemas.microsoft.com/office/drawing/2014/main" id="{51819E5C-E0E8-4D91-9201-F39A875FD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10">
                <a:extLst>
                  <a:ext uri="{FF2B5EF4-FFF2-40B4-BE49-F238E27FC236}">
                    <a16:creationId xmlns:a16="http://schemas.microsoft.com/office/drawing/2014/main" id="{4F9BE5EC-4D21-4C24-9419-390E368640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1" name="Line 11">
              <a:extLst>
                <a:ext uri="{FF2B5EF4-FFF2-40B4-BE49-F238E27FC236}">
                  <a16:creationId xmlns:a16="http://schemas.microsoft.com/office/drawing/2014/main" id="{40052B09-5F4B-4460-BDDA-80A01239A9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56627" y="3625802"/>
              <a:ext cx="1828800" cy="45720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 Box 12">
              <a:extLst>
                <a:ext uri="{FF2B5EF4-FFF2-40B4-BE49-F238E27FC236}">
                  <a16:creationId xmlns:a16="http://schemas.microsoft.com/office/drawing/2014/main" id="{434428B2-CFCC-4B08-BAB0-47C1F74CC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7427" y="1977977"/>
              <a:ext cx="384892" cy="24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1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000" b="1" dirty="0">
                  <a:solidFill>
                    <a:schemeClr val="bg1"/>
                  </a:solidFill>
                  <a:latin typeface="Tahoma" pitchFamily="34" charset="0"/>
                </a:rPr>
                <a:t>MC</a:t>
              </a:r>
            </a:p>
          </p:txBody>
        </p:sp>
        <p:sp>
          <p:nvSpPr>
            <p:cNvPr id="233" name="Line 25">
              <a:extLst>
                <a:ext uri="{FF2B5EF4-FFF2-40B4-BE49-F238E27FC236}">
                  <a16:creationId xmlns:a16="http://schemas.microsoft.com/office/drawing/2014/main" id="{0AD4D263-FE4A-43E9-A1D7-6A6F5A544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1627" y="1773189"/>
              <a:ext cx="1588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30">
              <a:extLst>
                <a:ext uri="{FF2B5EF4-FFF2-40B4-BE49-F238E27FC236}">
                  <a16:creationId xmlns:a16="http://schemas.microsoft.com/office/drawing/2014/main" id="{C9374F07-0498-42F1-B302-97147F357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35990" y="1773189"/>
              <a:ext cx="26987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35">
              <a:extLst>
                <a:ext uri="{FF2B5EF4-FFF2-40B4-BE49-F238E27FC236}">
                  <a16:creationId xmlns:a16="http://schemas.microsoft.com/office/drawing/2014/main" id="{E19DCA18-0402-40E5-B440-70EE6FCC1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40990" y="1773189"/>
              <a:ext cx="30162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37">
              <a:extLst>
                <a:ext uri="{FF2B5EF4-FFF2-40B4-BE49-F238E27FC236}">
                  <a16:creationId xmlns:a16="http://schemas.microsoft.com/office/drawing/2014/main" id="{358EA335-04FA-4E36-B0A4-022F9C1EA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0302" y="2302129"/>
              <a:ext cx="11113" cy="4195460"/>
            </a:xfrm>
            <a:prstGeom prst="line">
              <a:avLst/>
            </a:prstGeom>
            <a:noFill/>
            <a:ln w="1908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Text Box 57">
              <a:extLst>
                <a:ext uri="{FF2B5EF4-FFF2-40B4-BE49-F238E27FC236}">
                  <a16:creationId xmlns:a16="http://schemas.microsoft.com/office/drawing/2014/main" id="{982212EA-5AC8-4B17-B270-2E6D55020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21436">
              <a:off x="9078451" y="2014225"/>
              <a:ext cx="106296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RdShared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238" name="Line 61">
              <a:extLst>
                <a:ext uri="{FF2B5EF4-FFF2-40B4-BE49-F238E27FC236}">
                  <a16:creationId xmlns:a16="http://schemas.microsoft.com/office/drawing/2014/main" id="{88705820-3CC8-455C-9C91-359C46FCD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6627" y="2077989"/>
              <a:ext cx="1828800" cy="3810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9" name="Group 71">
              <a:extLst>
                <a:ext uri="{FF2B5EF4-FFF2-40B4-BE49-F238E27FC236}">
                  <a16:creationId xmlns:a16="http://schemas.microsoft.com/office/drawing/2014/main" id="{7EA19567-FA8A-4223-80D6-68784A4698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5427" y="2940002"/>
              <a:ext cx="139700" cy="139700"/>
              <a:chOff x="3216" y="1536"/>
              <a:chExt cx="88" cy="88"/>
            </a:xfrm>
          </p:grpSpPr>
          <p:sp>
            <p:nvSpPr>
              <p:cNvPr id="240" name="Freeform 72">
                <a:extLst>
                  <a:ext uri="{FF2B5EF4-FFF2-40B4-BE49-F238E27FC236}">
                    <a16:creationId xmlns:a16="http://schemas.microsoft.com/office/drawing/2014/main" id="{5C75560D-5997-4D4F-8A36-7422B3A5B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1" name="Line 73">
                <a:extLst>
                  <a:ext uri="{FF2B5EF4-FFF2-40B4-BE49-F238E27FC236}">
                    <a16:creationId xmlns:a16="http://schemas.microsoft.com/office/drawing/2014/main" id="{1A868199-87E9-420C-821A-0CBCB9114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74">
                <a:extLst>
                  <a:ext uri="{FF2B5EF4-FFF2-40B4-BE49-F238E27FC236}">
                    <a16:creationId xmlns:a16="http://schemas.microsoft.com/office/drawing/2014/main" id="{6BE6754F-817C-4B13-A55E-8198822DD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3" name="Text Box 75">
              <a:extLst>
                <a:ext uri="{FF2B5EF4-FFF2-40B4-BE49-F238E27FC236}">
                  <a16:creationId xmlns:a16="http://schemas.microsoft.com/office/drawing/2014/main" id="{E98459BD-FD21-4F68-9092-54E5EA4BB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66212">
              <a:off x="8630647" y="3625263"/>
              <a:ext cx="83373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SnpInv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244" name="Line 76">
              <a:extLst>
                <a:ext uri="{FF2B5EF4-FFF2-40B4-BE49-F238E27FC236}">
                  <a16:creationId xmlns:a16="http://schemas.microsoft.com/office/drawing/2014/main" id="{E7DE15E6-3BC0-412B-8D60-CA8A19CA2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1627" y="3016202"/>
              <a:ext cx="3810000" cy="60960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 Box 78">
              <a:extLst>
                <a:ext uri="{FF2B5EF4-FFF2-40B4-BE49-F238E27FC236}">
                  <a16:creationId xmlns:a16="http://schemas.microsoft.com/office/drawing/2014/main" id="{88F5CCEB-D6AB-4B68-8D69-B79D770CE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1658">
              <a:off x="7384865" y="2954026"/>
              <a:ext cx="84174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RdOwn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246" name="Text Box 81">
              <a:extLst>
                <a:ext uri="{FF2B5EF4-FFF2-40B4-BE49-F238E27FC236}">
                  <a16:creationId xmlns:a16="http://schemas.microsoft.com/office/drawing/2014/main" id="{F550757C-FFAF-4CB0-B14E-5BA859A2E9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59528">
              <a:off x="9506197" y="4108260"/>
              <a:ext cx="607710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RspI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247" name="Text Box 86">
              <a:extLst>
                <a:ext uri="{FF2B5EF4-FFF2-40B4-BE49-F238E27FC236}">
                  <a16:creationId xmlns:a16="http://schemas.microsoft.com/office/drawing/2014/main" id="{6C8ECF5B-EAEF-4252-ACFC-9DF628A10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5615" y="3625802"/>
              <a:ext cx="531812" cy="27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r"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FF8585"/>
                  </a:solidFill>
                  <a:latin typeface="Tahoma" pitchFamily="34" charset="0"/>
                </a:rPr>
                <a:t>MR</a:t>
              </a:r>
            </a:p>
          </p:txBody>
        </p:sp>
        <p:sp>
          <p:nvSpPr>
            <p:cNvPr id="248" name="Line 87">
              <a:extLst>
                <a:ext uri="{FF2B5EF4-FFF2-40B4-BE49-F238E27FC236}">
                  <a16:creationId xmlns:a16="http://schemas.microsoft.com/office/drawing/2014/main" id="{05BAFD60-37AE-457C-87C7-9D9390A1B4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72740" y="4070302"/>
              <a:ext cx="827087" cy="330200"/>
            </a:xfrm>
            <a:prstGeom prst="line">
              <a:avLst/>
            </a:prstGeom>
            <a:noFill/>
            <a:ln w="19080">
              <a:solidFill>
                <a:srgbClr val="FF8585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 Box 88">
              <a:extLst>
                <a:ext uri="{FF2B5EF4-FFF2-40B4-BE49-F238E27FC236}">
                  <a16:creationId xmlns:a16="http://schemas.microsoft.com/office/drawing/2014/main" id="{521FC1DD-9BCF-412D-B2C8-773DA7258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90227" y="4235402"/>
              <a:ext cx="685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>
                  <a:solidFill>
                    <a:srgbClr val="FF8585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250" name="Line 89">
              <a:extLst>
                <a:ext uri="{FF2B5EF4-FFF2-40B4-BE49-F238E27FC236}">
                  <a16:creationId xmlns:a16="http://schemas.microsoft.com/office/drawing/2014/main" id="{2571384B-0703-4678-B415-024855B0C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1627" y="3702002"/>
              <a:ext cx="838200" cy="381000"/>
            </a:xfrm>
            <a:prstGeom prst="line">
              <a:avLst/>
            </a:prstGeom>
            <a:noFill/>
            <a:ln w="1908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Text Box 109">
              <a:extLst>
                <a:ext uri="{FF2B5EF4-FFF2-40B4-BE49-F238E27FC236}">
                  <a16:creationId xmlns:a16="http://schemas.microsoft.com/office/drawing/2014/main" id="{C11D3172-998D-4D63-B68C-60B4F8AC2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972" y="6154689"/>
              <a:ext cx="762000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I </a:t>
              </a:r>
              <a:r>
                <a:rPr lang="en-GB" sz="1400" b="1" dirty="0">
                  <a:solidFill>
                    <a:srgbClr val="F51D32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F51D32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E</a:t>
              </a:r>
              <a:endParaRPr lang="en-US" sz="1400" b="1" dirty="0">
                <a:solidFill>
                  <a:srgbClr val="F51D32"/>
                </a:solidFill>
                <a:latin typeface="Tahoma" pitchFamily="34" charset="0"/>
              </a:endParaRPr>
            </a:p>
          </p:txBody>
        </p:sp>
        <p:grpSp>
          <p:nvGrpSpPr>
            <p:cNvPr id="252" name="Group 110">
              <a:extLst>
                <a:ext uri="{FF2B5EF4-FFF2-40B4-BE49-F238E27FC236}">
                  <a16:creationId xmlns:a16="http://schemas.microsoft.com/office/drawing/2014/main" id="{11503BFB-8E1D-446F-B285-FC29363B0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1627" y="6176914"/>
              <a:ext cx="139700" cy="139700"/>
              <a:chOff x="3216" y="2880"/>
              <a:chExt cx="88" cy="88"/>
            </a:xfrm>
          </p:grpSpPr>
          <p:sp>
            <p:nvSpPr>
              <p:cNvPr id="253" name="Freeform 111">
                <a:extLst>
                  <a:ext uri="{FF2B5EF4-FFF2-40B4-BE49-F238E27FC236}">
                    <a16:creationId xmlns:a16="http://schemas.microsoft.com/office/drawing/2014/main" id="{DFD26BDA-1C70-493D-9CF9-15C5E98FD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" name="Line 112">
                <a:extLst>
                  <a:ext uri="{FF2B5EF4-FFF2-40B4-BE49-F238E27FC236}">
                    <a16:creationId xmlns:a16="http://schemas.microsoft.com/office/drawing/2014/main" id="{BD096FF2-BA4F-4FD7-B9C4-7A769F4A3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Line 113">
                <a:extLst>
                  <a:ext uri="{FF2B5EF4-FFF2-40B4-BE49-F238E27FC236}">
                    <a16:creationId xmlns:a16="http://schemas.microsoft.com/office/drawing/2014/main" id="{F69DA667-22DE-475C-8B41-5FB94407F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" name="Line 76">
              <a:extLst>
                <a:ext uri="{FF2B5EF4-FFF2-40B4-BE49-F238E27FC236}">
                  <a16:creationId xmlns:a16="http://schemas.microsoft.com/office/drawing/2014/main" id="{934F8EFF-B1A7-41D8-BF9F-E206BC4BA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6627" y="4083002"/>
              <a:ext cx="1905000" cy="45720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64">
              <a:extLst>
                <a:ext uri="{FF2B5EF4-FFF2-40B4-BE49-F238E27FC236}">
                  <a16:creationId xmlns:a16="http://schemas.microsoft.com/office/drawing/2014/main" id="{A26DD204-0D6C-4D38-9F48-986F5D9D7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27827" y="4831136"/>
              <a:ext cx="3703638" cy="1421978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prstDash val="solid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 Box 58">
              <a:extLst>
                <a:ext uri="{FF2B5EF4-FFF2-40B4-BE49-F238E27FC236}">
                  <a16:creationId xmlns:a16="http://schemas.microsoft.com/office/drawing/2014/main" id="{2C16794D-8A03-4170-99E8-0B80033E1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84817">
              <a:off x="6876801" y="5821720"/>
              <a:ext cx="64457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FF8585"/>
                  </a:solidFill>
                  <a:latin typeface="Tahoma" pitchFamily="34" charset="0"/>
                </a:rPr>
                <a:t>GO-E</a:t>
              </a:r>
            </a:p>
          </p:txBody>
        </p:sp>
        <p:grpSp>
          <p:nvGrpSpPr>
            <p:cNvPr id="259" name="Group 71">
              <a:extLst>
                <a:ext uri="{FF2B5EF4-FFF2-40B4-BE49-F238E27FC236}">
                  <a16:creationId xmlns:a16="http://schemas.microsoft.com/office/drawing/2014/main" id="{8AC10572-AD6C-40A1-8B74-BC9A87A0E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85427" y="3549602"/>
              <a:ext cx="139700" cy="139700"/>
              <a:chOff x="3216" y="1536"/>
              <a:chExt cx="88" cy="88"/>
            </a:xfrm>
          </p:grpSpPr>
          <p:sp>
            <p:nvSpPr>
              <p:cNvPr id="260" name="Freeform 72">
                <a:extLst>
                  <a:ext uri="{FF2B5EF4-FFF2-40B4-BE49-F238E27FC236}">
                    <a16:creationId xmlns:a16="http://schemas.microsoft.com/office/drawing/2014/main" id="{E3DD71F0-2126-45DC-9220-9AD48C3F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Line 73">
                <a:extLst>
                  <a:ext uri="{FF2B5EF4-FFF2-40B4-BE49-F238E27FC236}">
                    <a16:creationId xmlns:a16="http://schemas.microsoft.com/office/drawing/2014/main" id="{4521585D-B8CD-4151-B80D-889933E628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74">
                <a:extLst>
                  <a:ext uri="{FF2B5EF4-FFF2-40B4-BE49-F238E27FC236}">
                    <a16:creationId xmlns:a16="http://schemas.microsoft.com/office/drawing/2014/main" id="{0D80E73B-42D7-48AA-B988-50767ECF6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3" name="Group 71">
              <a:extLst>
                <a:ext uri="{FF2B5EF4-FFF2-40B4-BE49-F238E27FC236}">
                  <a16:creationId xmlns:a16="http://schemas.microsoft.com/office/drawing/2014/main" id="{938F6821-928A-45C1-AB9B-E15656538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85427" y="2382789"/>
              <a:ext cx="139700" cy="139700"/>
              <a:chOff x="3216" y="1536"/>
              <a:chExt cx="88" cy="88"/>
            </a:xfrm>
          </p:grpSpPr>
          <p:sp>
            <p:nvSpPr>
              <p:cNvPr id="264" name="Freeform 72">
                <a:extLst>
                  <a:ext uri="{FF2B5EF4-FFF2-40B4-BE49-F238E27FC236}">
                    <a16:creationId xmlns:a16="http://schemas.microsoft.com/office/drawing/2014/main" id="{FE815014-E99E-4D38-8DBE-30A5C80E0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5" name="Line 73">
                <a:extLst>
                  <a:ext uri="{FF2B5EF4-FFF2-40B4-BE49-F238E27FC236}">
                    <a16:creationId xmlns:a16="http://schemas.microsoft.com/office/drawing/2014/main" id="{84AD90D1-2D2C-4751-98C9-E5E8D015D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74">
                <a:extLst>
                  <a:ext uri="{FF2B5EF4-FFF2-40B4-BE49-F238E27FC236}">
                    <a16:creationId xmlns:a16="http://schemas.microsoft.com/office/drawing/2014/main" id="{921A02FA-7346-4639-9A4B-C267FA877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7" name="Line 61">
              <a:extLst>
                <a:ext uri="{FF2B5EF4-FFF2-40B4-BE49-F238E27FC236}">
                  <a16:creationId xmlns:a16="http://schemas.microsoft.com/office/drawing/2014/main" id="{EA347B1D-6DE6-4DE3-8BAC-2AEDB0F36F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1627" y="2458989"/>
              <a:ext cx="3733800" cy="228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Text Box 57">
              <a:extLst>
                <a:ext uri="{FF2B5EF4-FFF2-40B4-BE49-F238E27FC236}">
                  <a16:creationId xmlns:a16="http://schemas.microsoft.com/office/drawing/2014/main" id="{284AC568-89DE-46DF-8C6D-5E48FF179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1092">
              <a:off x="7314472" y="2353950"/>
              <a:ext cx="95395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SnpData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269" name="Text Box 109">
              <a:extLst>
                <a:ext uri="{FF2B5EF4-FFF2-40B4-BE49-F238E27FC236}">
                  <a16:creationId xmlns:a16="http://schemas.microsoft.com/office/drawing/2014/main" id="{0C7BB5F1-8C11-4EA2-84E0-2FBC51F8F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0977" y="4460394"/>
              <a:ext cx="685800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I </a:t>
              </a:r>
              <a:r>
                <a:rPr lang="en-GB" sz="1400" b="1" dirty="0">
                  <a:solidFill>
                    <a:srgbClr val="00B0F0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00B0F0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S</a:t>
              </a:r>
              <a:endParaRPr lang="en-US" sz="1400" b="1" dirty="0">
                <a:solidFill>
                  <a:srgbClr val="00B0F0"/>
                </a:solidFill>
                <a:latin typeface="Tahoma" pitchFamily="34" charset="0"/>
              </a:endParaRPr>
            </a:p>
          </p:txBody>
        </p:sp>
        <p:sp>
          <p:nvSpPr>
            <p:cNvPr id="270" name="Line 61">
              <a:extLst>
                <a:ext uri="{FF2B5EF4-FFF2-40B4-BE49-F238E27FC236}">
                  <a16:creationId xmlns:a16="http://schemas.microsoft.com/office/drawing/2014/main" id="{3D7261ED-F096-4E35-8F7B-178981C39D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56627" y="2916189"/>
              <a:ext cx="1905000" cy="1752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prstDash val="solid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Text Box 57">
              <a:extLst>
                <a:ext uri="{FF2B5EF4-FFF2-40B4-BE49-F238E27FC236}">
                  <a16:creationId xmlns:a16="http://schemas.microsoft.com/office/drawing/2014/main" id="{8B7A4FD8-8E04-4ACC-BE0C-859D29B00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7754">
              <a:off x="9592035" y="3024224"/>
              <a:ext cx="793481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71AAFF"/>
                  </a:solidFill>
                  <a:latin typeface="Tahoma" pitchFamily="34" charset="0"/>
                </a:rPr>
                <a:t>GO-S</a:t>
              </a:r>
            </a:p>
          </p:txBody>
        </p:sp>
        <p:grpSp>
          <p:nvGrpSpPr>
            <p:cNvPr id="272" name="Group 110">
              <a:extLst>
                <a:ext uri="{FF2B5EF4-FFF2-40B4-BE49-F238E27FC236}">
                  <a16:creationId xmlns:a16="http://schemas.microsoft.com/office/drawing/2014/main" id="{D0711DB6-FFCE-4560-A5E9-8A90B5234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0427" y="5049789"/>
              <a:ext cx="139700" cy="139700"/>
              <a:chOff x="3216" y="2880"/>
              <a:chExt cx="88" cy="88"/>
            </a:xfrm>
          </p:grpSpPr>
          <p:sp>
            <p:nvSpPr>
              <p:cNvPr id="273" name="Freeform 111">
                <a:extLst>
                  <a:ext uri="{FF2B5EF4-FFF2-40B4-BE49-F238E27FC236}">
                    <a16:creationId xmlns:a16="http://schemas.microsoft.com/office/drawing/2014/main" id="{8F87C2C6-6BF3-4BA0-9629-03500DF34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Line 112">
                <a:extLst>
                  <a:ext uri="{FF2B5EF4-FFF2-40B4-BE49-F238E27FC236}">
                    <a16:creationId xmlns:a16="http://schemas.microsoft.com/office/drawing/2014/main" id="{1E8060D1-12F9-4C8A-A20A-68BEFCE266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113">
                <a:extLst>
                  <a:ext uri="{FF2B5EF4-FFF2-40B4-BE49-F238E27FC236}">
                    <a16:creationId xmlns:a16="http://schemas.microsoft.com/office/drawing/2014/main" id="{3FB11CD1-698F-4C30-B628-8A1D26013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" name="Line 61">
              <a:extLst>
                <a:ext uri="{FF2B5EF4-FFF2-40B4-BE49-F238E27FC236}">
                  <a16:creationId xmlns:a16="http://schemas.microsoft.com/office/drawing/2014/main" id="{F3A761CF-6482-460A-93BC-A6F5EDD4E5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1627" y="2665364"/>
              <a:ext cx="3733800" cy="1524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" name="Group 110">
              <a:extLst>
                <a:ext uri="{FF2B5EF4-FFF2-40B4-BE49-F238E27FC236}">
                  <a16:creationId xmlns:a16="http://schemas.microsoft.com/office/drawing/2014/main" id="{97CD45D1-145A-4444-9C1B-71A369C29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6539" y="4768802"/>
              <a:ext cx="139700" cy="139700"/>
              <a:chOff x="3216" y="2880"/>
              <a:chExt cx="88" cy="88"/>
            </a:xfrm>
          </p:grpSpPr>
          <p:sp>
            <p:nvSpPr>
              <p:cNvPr id="278" name="Freeform 111">
                <a:extLst>
                  <a:ext uri="{FF2B5EF4-FFF2-40B4-BE49-F238E27FC236}">
                    <a16:creationId xmlns:a16="http://schemas.microsoft.com/office/drawing/2014/main" id="{7AF48D64-2228-4916-B685-E43547C4F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" name="Line 112">
                <a:extLst>
                  <a:ext uri="{FF2B5EF4-FFF2-40B4-BE49-F238E27FC236}">
                    <a16:creationId xmlns:a16="http://schemas.microsoft.com/office/drawing/2014/main" id="{77BEF3B7-4AB2-4E8D-BDDA-6EFD091C4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113">
                <a:extLst>
                  <a:ext uri="{FF2B5EF4-FFF2-40B4-BE49-F238E27FC236}">
                    <a16:creationId xmlns:a16="http://schemas.microsoft.com/office/drawing/2014/main" id="{475E7F95-1102-4BA6-905C-0EC8BF9E8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1" name="Line 61">
              <a:extLst>
                <a:ext uri="{FF2B5EF4-FFF2-40B4-BE49-F238E27FC236}">
                  <a16:creationId xmlns:a16="http://schemas.microsoft.com/office/drawing/2014/main" id="{F66CD23B-001A-42C0-9263-1A90155D55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56627" y="2992389"/>
              <a:ext cx="1905000" cy="2133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Text Box 57">
              <a:extLst>
                <a:ext uri="{FF2B5EF4-FFF2-40B4-BE49-F238E27FC236}">
                  <a16:creationId xmlns:a16="http://schemas.microsoft.com/office/drawing/2014/main" id="{A11E6851-DDA8-475D-9DB4-23E0A9261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15915">
              <a:off x="8816025" y="4453424"/>
              <a:ext cx="773431" cy="30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71AAFF"/>
                  </a:solidFill>
                  <a:latin typeface="Tahoma" pitchFamily="34" charset="0"/>
                </a:rPr>
                <a:t>Data</a:t>
              </a:r>
            </a:p>
          </p:txBody>
        </p:sp>
        <p:grpSp>
          <p:nvGrpSpPr>
            <p:cNvPr id="283" name="Group 110">
              <a:extLst>
                <a:ext uri="{FF2B5EF4-FFF2-40B4-BE49-F238E27FC236}">
                  <a16:creationId xmlns:a16="http://schemas.microsoft.com/office/drawing/2014/main" id="{83AB71A4-36B4-4D10-8C4D-A43EE434F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85427" y="2839989"/>
              <a:ext cx="139700" cy="139700"/>
              <a:chOff x="3216" y="2880"/>
              <a:chExt cx="88" cy="88"/>
            </a:xfrm>
          </p:grpSpPr>
          <p:sp>
            <p:nvSpPr>
              <p:cNvPr id="284" name="Freeform 111">
                <a:extLst>
                  <a:ext uri="{FF2B5EF4-FFF2-40B4-BE49-F238E27FC236}">
                    <a16:creationId xmlns:a16="http://schemas.microsoft.com/office/drawing/2014/main" id="{4540FEB3-D0D0-47A7-ACA1-65E21AFB4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Line 112">
                <a:extLst>
                  <a:ext uri="{FF2B5EF4-FFF2-40B4-BE49-F238E27FC236}">
                    <a16:creationId xmlns:a16="http://schemas.microsoft.com/office/drawing/2014/main" id="{145497E7-AD88-401B-8D72-DB85AF81F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113">
                <a:extLst>
                  <a:ext uri="{FF2B5EF4-FFF2-40B4-BE49-F238E27FC236}">
                    <a16:creationId xmlns:a16="http://schemas.microsoft.com/office/drawing/2014/main" id="{AA25A6AD-F5F6-4015-AC08-D250A2561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" name="Line 11">
              <a:extLst>
                <a:ext uri="{FF2B5EF4-FFF2-40B4-BE49-F238E27FC236}">
                  <a16:creationId xmlns:a16="http://schemas.microsoft.com/office/drawing/2014/main" id="{476694D7-6B74-4AB7-8D51-174180FDE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1625" y="4737051"/>
              <a:ext cx="3786190" cy="1303338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Text Box 75">
              <a:extLst>
                <a:ext uri="{FF2B5EF4-FFF2-40B4-BE49-F238E27FC236}">
                  <a16:creationId xmlns:a16="http://schemas.microsoft.com/office/drawing/2014/main" id="{DC461207-6EE1-4D12-A780-13E1AD562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09913">
              <a:off x="7022035" y="5496443"/>
              <a:ext cx="61251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FF8585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289" name="Text Box 57">
              <a:extLst>
                <a:ext uri="{FF2B5EF4-FFF2-40B4-BE49-F238E27FC236}">
                  <a16:creationId xmlns:a16="http://schemas.microsoft.com/office/drawing/2014/main" id="{E251B564-3EAF-4D4C-85D8-D210CCA83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1915" y="2511377"/>
              <a:ext cx="96197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RspIHitI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290" name="Line 87">
              <a:extLst>
                <a:ext uri="{FF2B5EF4-FFF2-40B4-BE49-F238E27FC236}">
                  <a16:creationId xmlns:a16="http://schemas.microsoft.com/office/drawing/2014/main" id="{8D69C2F1-C146-478B-8500-6C543AFF53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26703" y="2554190"/>
              <a:ext cx="920749" cy="227062"/>
            </a:xfrm>
            <a:prstGeom prst="line">
              <a:avLst/>
            </a:prstGeom>
            <a:noFill/>
            <a:ln w="19080">
              <a:solidFill>
                <a:srgbClr val="71AAFF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Text Box 88">
              <a:extLst>
                <a:ext uri="{FF2B5EF4-FFF2-40B4-BE49-F238E27FC236}">
                  <a16:creationId xmlns:a16="http://schemas.microsoft.com/office/drawing/2014/main" id="{951947A6-74F6-4AC9-B6F6-FA979FE57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93511">
              <a:off x="10635010" y="2625849"/>
              <a:ext cx="685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71AAFF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292" name="Line 89">
              <a:extLst>
                <a:ext uri="{FF2B5EF4-FFF2-40B4-BE49-F238E27FC236}">
                  <a16:creationId xmlns:a16="http://schemas.microsoft.com/office/drawing/2014/main" id="{5C903A38-828D-4BE9-B8AE-EB5A5625E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0174" y="2469037"/>
              <a:ext cx="827087" cy="74090"/>
            </a:xfrm>
            <a:prstGeom prst="line">
              <a:avLst/>
            </a:prstGeom>
            <a:noFill/>
            <a:ln w="1908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Text Box 86">
              <a:extLst>
                <a:ext uri="{FF2B5EF4-FFF2-40B4-BE49-F238E27FC236}">
                  <a16:creationId xmlns:a16="http://schemas.microsoft.com/office/drawing/2014/main" id="{7B01DE1A-A3CB-4F7E-90D5-EC47D9157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5" y="2269906"/>
              <a:ext cx="531812" cy="27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r"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71AAFF"/>
                  </a:solidFill>
                  <a:latin typeface="Tahoma" pitchFamily="34" charset="0"/>
                </a:rPr>
                <a:t>MR</a:t>
              </a: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0B3CCA6-6425-4047-948C-24F019BD7769}"/>
                </a:ext>
              </a:extLst>
            </p:cNvPr>
            <p:cNvGrpSpPr/>
            <p:nvPr/>
          </p:nvGrpSpPr>
          <p:grpSpPr>
            <a:xfrm>
              <a:off x="5882326" y="2281287"/>
              <a:ext cx="6125554" cy="3735387"/>
              <a:chOff x="3462779" y="1828800"/>
              <a:chExt cx="8554528" cy="3735387"/>
            </a:xfrm>
          </p:grpSpPr>
          <p:sp>
            <p:nvSpPr>
              <p:cNvPr id="295" name="Line 13">
                <a:extLst>
                  <a:ext uri="{FF2B5EF4-FFF2-40B4-BE49-F238E27FC236}">
                    <a16:creationId xmlns:a16="http://schemas.microsoft.com/office/drawing/2014/main" id="{45BF0A48-D5AF-4338-9B83-7AA1FF9FC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18288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14">
                <a:extLst>
                  <a:ext uri="{FF2B5EF4-FFF2-40B4-BE49-F238E27FC236}">
                    <a16:creationId xmlns:a16="http://schemas.microsoft.com/office/drawing/2014/main" id="{4BA6F29F-5CEB-4E66-9B38-4C88435AC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23622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15">
                <a:extLst>
                  <a:ext uri="{FF2B5EF4-FFF2-40B4-BE49-F238E27FC236}">
                    <a16:creationId xmlns:a16="http://schemas.microsoft.com/office/drawing/2014/main" id="{A081CC80-2FB1-48ED-A6F8-003BB1E1F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28956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16">
                <a:extLst>
                  <a:ext uri="{FF2B5EF4-FFF2-40B4-BE49-F238E27FC236}">
                    <a16:creationId xmlns:a16="http://schemas.microsoft.com/office/drawing/2014/main" id="{39838316-A615-4250-A2CB-140418E21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34290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38">
                <a:extLst>
                  <a:ext uri="{FF2B5EF4-FFF2-40B4-BE49-F238E27FC236}">
                    <a16:creationId xmlns:a16="http://schemas.microsoft.com/office/drawing/2014/main" id="{22E0C409-BE2B-4742-B085-6EF84803B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44958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0" name="Line 39">
                <a:extLst>
                  <a:ext uri="{FF2B5EF4-FFF2-40B4-BE49-F238E27FC236}">
                    <a16:creationId xmlns:a16="http://schemas.microsoft.com/office/drawing/2014/main" id="{2F6AA79B-5C61-4E3A-9ABB-91B46E759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39624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40">
                <a:extLst>
                  <a:ext uri="{FF2B5EF4-FFF2-40B4-BE49-F238E27FC236}">
                    <a16:creationId xmlns:a16="http://schemas.microsoft.com/office/drawing/2014/main" id="{89CA596E-5CD9-4341-97BC-965AD68E3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2779" y="55626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41">
                <a:extLst>
                  <a:ext uri="{FF2B5EF4-FFF2-40B4-BE49-F238E27FC236}">
                    <a16:creationId xmlns:a16="http://schemas.microsoft.com/office/drawing/2014/main" id="{8AEA937E-59EB-498F-BAEC-695687822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2907" y="5009642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3" name="Rectangular Callout 89">
              <a:extLst>
                <a:ext uri="{FF2B5EF4-FFF2-40B4-BE49-F238E27FC236}">
                  <a16:creationId xmlns:a16="http://schemas.microsoft.com/office/drawing/2014/main" id="{CA3F9438-3DCA-4265-A3D1-2ABF2A676B09}"/>
                </a:ext>
              </a:extLst>
            </p:cNvPr>
            <p:cNvSpPr/>
            <p:nvPr/>
          </p:nvSpPr>
          <p:spPr>
            <a:xfrm>
              <a:off x="5558127" y="4687525"/>
              <a:ext cx="2068225" cy="420279"/>
            </a:xfrm>
            <a:prstGeom prst="wedgeRectCallout">
              <a:avLst>
                <a:gd name="adj1" fmla="val -5296"/>
                <a:gd name="adj2" fmla="val 306252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1B99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MESI Violation!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0610BED-6098-4C76-A20B-E4E7B3CC0A38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4E378B5-3B9C-42B6-B117-0FCEF82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62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>
            <a:normAutofit/>
          </a:bodyPr>
          <a:lstStyle/>
          <a:p>
            <a:r>
              <a:rPr lang="en-US" sz="4200" dirty="0"/>
              <a:t>CXL Conflict Resolution Rule(s)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2CED-D784-4F26-8653-23F0DCCA244C}"/>
              </a:ext>
            </a:extLst>
          </p:cNvPr>
          <p:cNvSpPr txBox="1"/>
          <p:nvPr/>
        </p:nvSpPr>
        <p:spPr>
          <a:xfrm>
            <a:off x="838200" y="1274914"/>
            <a:ext cx="4342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CXL Ordering RULE: Snoops must PUSH GO for same address.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Snoop waits for Data after 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protocols resolve this in different ways.</a:t>
            </a:r>
            <a:endParaRPr lang="en-US" sz="2000" dirty="0"/>
          </a:p>
          <a:p>
            <a:pPr marL="688975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66" name="Text Placeholder 5">
            <a:extLst>
              <a:ext uri="{FF2B5EF4-FFF2-40B4-BE49-F238E27FC236}">
                <a16:creationId xmlns:a16="http://schemas.microsoft.com/office/drawing/2014/main" id="{3F5462C2-9BC1-4C39-912A-BA4297746FD3}"/>
              </a:ext>
            </a:extLst>
          </p:cNvPr>
          <p:cNvSpPr txBox="1">
            <a:spLocks/>
          </p:cNvSpPr>
          <p:nvPr/>
        </p:nvSpPr>
        <p:spPr>
          <a:xfrm>
            <a:off x="5726115" y="1555679"/>
            <a:ext cx="6199380" cy="4581163"/>
          </a:xfrm>
          <a:prstGeom prst="rect">
            <a:avLst/>
          </a:prstGeom>
          <a:solidFill>
            <a:srgbClr val="279989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2400" dirty="0"/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4B04992E-00F6-40D1-BD16-DCAEE44AF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5042" y="1594749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spcBef>
                <a:spcPts val="150"/>
              </a:spcBef>
              <a:buClr>
                <a:srgbClr val="0066FF"/>
              </a:buClr>
              <a:buFont typeface="Monotype Sorts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b="1" dirty="0">
                <a:solidFill>
                  <a:schemeClr val="accent1"/>
                </a:solidFill>
                <a:latin typeface="Tahoma" pitchFamily="34" charset="0"/>
              </a:rPr>
              <a:t>MC</a:t>
            </a:r>
          </a:p>
        </p:txBody>
      </p:sp>
      <p:sp>
        <p:nvSpPr>
          <p:cNvPr id="23" name="Line 37">
            <a:extLst>
              <a:ext uri="{FF2B5EF4-FFF2-40B4-BE49-F238E27FC236}">
                <a16:creationId xmlns:a16="http://schemas.microsoft.com/office/drawing/2014/main" id="{C41A06B2-395F-4B18-A957-9E734CED6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917" y="1918901"/>
            <a:ext cx="11113" cy="4195460"/>
          </a:xfrm>
          <a:prstGeom prst="line">
            <a:avLst/>
          </a:prstGeom>
          <a:noFill/>
          <a:ln w="1908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1FFBF1-D364-4F6B-8B84-2EA77EF86DD8}"/>
              </a:ext>
            </a:extLst>
          </p:cNvPr>
          <p:cNvGrpSpPr/>
          <p:nvPr/>
        </p:nvGrpSpPr>
        <p:grpSpPr>
          <a:xfrm>
            <a:off x="5760587" y="956618"/>
            <a:ext cx="6164908" cy="5297487"/>
            <a:chOff x="5760587" y="956618"/>
            <a:chExt cx="6164908" cy="5297487"/>
          </a:xfrm>
        </p:grpSpPr>
        <p:sp>
          <p:nvSpPr>
            <p:cNvPr id="6" name="Line 25">
              <a:extLst>
                <a:ext uri="{FF2B5EF4-FFF2-40B4-BE49-F238E27FC236}">
                  <a16:creationId xmlns:a16="http://schemas.microsoft.com/office/drawing/2014/main" id="{DEC15D62-ECF3-453B-9D87-5875BE3B7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6542" y="1564630"/>
              <a:ext cx="1588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5784BAAB-3D02-477E-8CE2-0C2C31E77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1755" y="956618"/>
              <a:ext cx="393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>
                  <a:solidFill>
                    <a:srgbClr val="FF0000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8" name="Line 30">
              <a:extLst>
                <a:ext uri="{FF2B5EF4-FFF2-40B4-BE49-F238E27FC236}">
                  <a16:creationId xmlns:a16="http://schemas.microsoft.com/office/drawing/2014/main" id="{E934FB15-BFEC-4EB1-ACF9-48BBAC0A2A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40905" y="1564630"/>
              <a:ext cx="26987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31">
              <a:extLst>
                <a:ext uri="{FF2B5EF4-FFF2-40B4-BE49-F238E27FC236}">
                  <a16:creationId xmlns:a16="http://schemas.microsoft.com/office/drawing/2014/main" id="{70F8BBE2-B155-47AB-A78A-9FF38C277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9142" y="956618"/>
              <a:ext cx="3905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>
                  <a:solidFill>
                    <a:srgbClr val="00B0F0"/>
                  </a:solidFill>
                  <a:latin typeface="Tahoma" pitchFamily="34" charset="0"/>
                </a:rPr>
                <a:t>C</a:t>
              </a:r>
            </a:p>
          </p:txBody>
        </p:sp>
        <p:sp>
          <p:nvSpPr>
            <p:cNvPr id="10" name="Line 35">
              <a:extLst>
                <a:ext uri="{FF2B5EF4-FFF2-40B4-BE49-F238E27FC236}">
                  <a16:creationId xmlns:a16="http://schemas.microsoft.com/office/drawing/2014/main" id="{772C00BE-885F-4FD1-AF8A-5B0C03AAB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45905" y="1564630"/>
              <a:ext cx="30162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36">
              <a:extLst>
                <a:ext uri="{FF2B5EF4-FFF2-40B4-BE49-F238E27FC236}">
                  <a16:creationId xmlns:a16="http://schemas.microsoft.com/office/drawing/2014/main" id="{3408E77C-7A95-4850-B743-07C0D48D5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1117" y="956618"/>
              <a:ext cx="4175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 algn="r">
                <a:spcBef>
                  <a:spcPts val="500"/>
                </a:spcBef>
                <a:buClr>
                  <a:srgbClr val="0066FF"/>
                </a:buClr>
                <a:buSzPct val="70000"/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>
                  <a:solidFill>
                    <a:srgbClr val="FF9900"/>
                  </a:solidFill>
                  <a:latin typeface="Tahoma" pitchFamily="34" charset="0"/>
                </a:rPr>
                <a:t>H</a:t>
              </a:r>
            </a:p>
          </p:txBody>
        </p:sp>
        <p:sp>
          <p:nvSpPr>
            <p:cNvPr id="12" name="Text Box 106">
              <a:extLst>
                <a:ext uri="{FF2B5EF4-FFF2-40B4-BE49-F238E27FC236}">
                  <a16:creationId xmlns:a16="http://schemas.microsoft.com/office/drawing/2014/main" id="{75853C35-B284-4739-8EDA-58F5CC73F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8092" y="1439218"/>
              <a:ext cx="285750" cy="3206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400" b="1">
                  <a:solidFill>
                    <a:srgbClr val="F51D32"/>
                  </a:solidFill>
                  <a:latin typeface="Tahoma" pitchFamily="34" charset="0"/>
                </a:rPr>
                <a:t>I</a:t>
              </a:r>
            </a:p>
          </p:txBody>
        </p:sp>
        <p:sp>
          <p:nvSpPr>
            <p:cNvPr id="13" name="Text Box 107">
              <a:extLst>
                <a:ext uri="{FF2B5EF4-FFF2-40B4-BE49-F238E27FC236}">
                  <a16:creationId xmlns:a16="http://schemas.microsoft.com/office/drawing/2014/main" id="{4DE4E988-301C-4C0F-AC83-10E0CC7B0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3092" y="1439218"/>
              <a:ext cx="271463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400" b="1">
                  <a:solidFill>
                    <a:srgbClr val="00B0F0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F46A09B1-2EFE-4068-8146-A8256BD78C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8042" y="1793230"/>
              <a:ext cx="139700" cy="139700"/>
              <a:chOff x="3216" y="1536"/>
              <a:chExt cx="88" cy="88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DFF38EA2-0E9C-45E8-AE37-97BFD9F53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D87A9B5A-B762-4379-85AA-312C502BF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4BC2CAF6-4F03-4156-86A4-6E286571C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09922446-C077-48FD-A197-EC945A300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64791" y="3558352"/>
              <a:ext cx="1235075" cy="438151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5">
              <a:extLst>
                <a:ext uri="{FF2B5EF4-FFF2-40B4-BE49-F238E27FC236}">
                  <a16:creationId xmlns:a16="http://schemas.microsoft.com/office/drawing/2014/main" id="{81F6F3AF-1BDD-4D6A-9680-5D65ED141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9242" y="1564630"/>
              <a:ext cx="1588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76BC63EF-13B1-4BC2-B2C7-CB7DCF6F50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53605" y="1564630"/>
              <a:ext cx="26987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5">
              <a:extLst>
                <a:ext uri="{FF2B5EF4-FFF2-40B4-BE49-F238E27FC236}">
                  <a16:creationId xmlns:a16="http://schemas.microsoft.com/office/drawing/2014/main" id="{B80A7734-92C7-4E26-8EC6-ED01BB17D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58605" y="1564630"/>
              <a:ext cx="30162" cy="4537075"/>
            </a:xfrm>
            <a:prstGeom prst="line">
              <a:avLst/>
            </a:prstGeom>
            <a:noFill/>
            <a:ln w="2844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57">
              <a:extLst>
                <a:ext uri="{FF2B5EF4-FFF2-40B4-BE49-F238E27FC236}">
                  <a16:creationId xmlns:a16="http://schemas.microsoft.com/office/drawing/2014/main" id="{CCE4F39C-3CDB-407B-BDEA-FB19ED58A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21436">
              <a:off x="8996066" y="1805666"/>
              <a:ext cx="106296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RdShared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25" name="Line 61">
              <a:extLst>
                <a:ext uri="{FF2B5EF4-FFF2-40B4-BE49-F238E27FC236}">
                  <a16:creationId xmlns:a16="http://schemas.microsoft.com/office/drawing/2014/main" id="{759DEF57-703D-4038-ADF7-39552D565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4242" y="1869430"/>
              <a:ext cx="1828800" cy="3810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71">
              <a:extLst>
                <a:ext uri="{FF2B5EF4-FFF2-40B4-BE49-F238E27FC236}">
                  <a16:creationId xmlns:a16="http://schemas.microsoft.com/office/drawing/2014/main" id="{919984C5-9246-4E5B-A8E0-B2227CCE3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3042" y="2731443"/>
              <a:ext cx="139700" cy="139700"/>
              <a:chOff x="3216" y="1536"/>
              <a:chExt cx="88" cy="88"/>
            </a:xfrm>
          </p:grpSpPr>
          <p:sp>
            <p:nvSpPr>
              <p:cNvPr id="27" name="Freeform 72">
                <a:extLst>
                  <a:ext uri="{FF2B5EF4-FFF2-40B4-BE49-F238E27FC236}">
                    <a16:creationId xmlns:a16="http://schemas.microsoft.com/office/drawing/2014/main" id="{9C73193B-8910-441B-8B50-B4701FA62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73">
                <a:extLst>
                  <a:ext uri="{FF2B5EF4-FFF2-40B4-BE49-F238E27FC236}">
                    <a16:creationId xmlns:a16="http://schemas.microsoft.com/office/drawing/2014/main" id="{23E7A572-8737-4C5D-BC7F-1DF15ABEE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74">
                <a:extLst>
                  <a:ext uri="{FF2B5EF4-FFF2-40B4-BE49-F238E27FC236}">
                    <a16:creationId xmlns:a16="http://schemas.microsoft.com/office/drawing/2014/main" id="{455D18F2-7178-40EB-B72A-70F4BE231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 Box 75">
              <a:extLst>
                <a:ext uri="{FF2B5EF4-FFF2-40B4-BE49-F238E27FC236}">
                  <a16:creationId xmlns:a16="http://schemas.microsoft.com/office/drawing/2014/main" id="{AA66FDBB-A0C6-4371-B422-02FA81F2D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69589">
              <a:off x="9515935" y="3408160"/>
              <a:ext cx="83373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SnpInv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31" name="Line 76">
              <a:extLst>
                <a:ext uri="{FF2B5EF4-FFF2-40B4-BE49-F238E27FC236}">
                  <a16:creationId xmlns:a16="http://schemas.microsoft.com/office/drawing/2014/main" id="{9EE5732A-68C4-4820-89AB-886BAF5E1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9242" y="2807643"/>
              <a:ext cx="3810000" cy="60960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78">
              <a:extLst>
                <a:ext uri="{FF2B5EF4-FFF2-40B4-BE49-F238E27FC236}">
                  <a16:creationId xmlns:a16="http://schemas.microsoft.com/office/drawing/2014/main" id="{499A9ED2-5BA7-4520-9596-FCFDE2E38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1658">
              <a:off x="7302480" y="2745467"/>
              <a:ext cx="84174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RdOwn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33" name="Text Box 81">
              <a:extLst>
                <a:ext uri="{FF2B5EF4-FFF2-40B4-BE49-F238E27FC236}">
                  <a16:creationId xmlns:a16="http://schemas.microsoft.com/office/drawing/2014/main" id="{A124FD52-F8D1-4490-B347-E4646C888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59528">
              <a:off x="8603244" y="4919967"/>
              <a:ext cx="989225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FF8585"/>
                  </a:solidFill>
                  <a:latin typeface="Tahoma" pitchFamily="34" charset="0"/>
                </a:rPr>
                <a:t>RspIHitS</a:t>
              </a:r>
              <a:endParaRPr lang="en-GB" sz="1400" b="1" dirty="0">
                <a:solidFill>
                  <a:srgbClr val="FF8585"/>
                </a:solidFill>
                <a:latin typeface="Tahoma" pitchFamily="34" charset="0"/>
              </a:endParaRPr>
            </a:p>
          </p:txBody>
        </p:sp>
        <p:sp>
          <p:nvSpPr>
            <p:cNvPr id="34" name="Text Box 86">
              <a:extLst>
                <a:ext uri="{FF2B5EF4-FFF2-40B4-BE49-F238E27FC236}">
                  <a16:creationId xmlns:a16="http://schemas.microsoft.com/office/drawing/2014/main" id="{E4078D4F-0B58-44CC-A2A3-2E1A9A81B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3230" y="3417243"/>
              <a:ext cx="531812" cy="27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r"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FF8585"/>
                  </a:solidFill>
                  <a:latin typeface="Tahoma" pitchFamily="34" charset="0"/>
                </a:rPr>
                <a:t>MR</a:t>
              </a:r>
            </a:p>
          </p:txBody>
        </p:sp>
        <p:sp>
          <p:nvSpPr>
            <p:cNvPr id="35" name="Line 87">
              <a:extLst>
                <a:ext uri="{FF2B5EF4-FFF2-40B4-BE49-F238E27FC236}">
                  <a16:creationId xmlns:a16="http://schemas.microsoft.com/office/drawing/2014/main" id="{1C56CAE6-743D-459F-93EB-F87D58A4A9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90355" y="3861743"/>
              <a:ext cx="827087" cy="330200"/>
            </a:xfrm>
            <a:prstGeom prst="line">
              <a:avLst/>
            </a:prstGeom>
            <a:noFill/>
            <a:ln w="19080">
              <a:solidFill>
                <a:srgbClr val="FF8585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88">
              <a:extLst>
                <a:ext uri="{FF2B5EF4-FFF2-40B4-BE49-F238E27FC236}">
                  <a16:creationId xmlns:a16="http://schemas.microsoft.com/office/drawing/2014/main" id="{D00C40A5-9AF9-4D78-8505-7FD7313A2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7842" y="4026843"/>
              <a:ext cx="685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>
                  <a:solidFill>
                    <a:srgbClr val="FF8585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37" name="Line 89">
              <a:extLst>
                <a:ext uri="{FF2B5EF4-FFF2-40B4-BE49-F238E27FC236}">
                  <a16:creationId xmlns:a16="http://schemas.microsoft.com/office/drawing/2014/main" id="{2579C231-4881-4102-9AAF-FB58B5CE2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79242" y="3493443"/>
              <a:ext cx="838200" cy="381000"/>
            </a:xfrm>
            <a:prstGeom prst="line">
              <a:avLst/>
            </a:prstGeom>
            <a:noFill/>
            <a:ln w="1908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09">
              <a:extLst>
                <a:ext uri="{FF2B5EF4-FFF2-40B4-BE49-F238E27FC236}">
                  <a16:creationId xmlns:a16="http://schemas.microsoft.com/office/drawing/2014/main" id="{30CDD597-A9B1-4A79-B6B8-F9B3C21D5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0587" y="5946130"/>
              <a:ext cx="762000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I </a:t>
              </a:r>
              <a:r>
                <a:rPr lang="en-GB" sz="1400" b="1" dirty="0">
                  <a:solidFill>
                    <a:srgbClr val="F51D32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F51D32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F51D32"/>
                  </a:solidFill>
                  <a:latin typeface="Tahoma" pitchFamily="34" charset="0"/>
                </a:rPr>
                <a:t>E</a:t>
              </a:r>
              <a:endParaRPr lang="en-US" sz="1400" b="1" dirty="0">
                <a:solidFill>
                  <a:srgbClr val="F51D32"/>
                </a:solidFill>
                <a:latin typeface="Tahoma" pitchFamily="34" charset="0"/>
              </a:endParaRPr>
            </a:p>
          </p:txBody>
        </p:sp>
        <p:grpSp>
          <p:nvGrpSpPr>
            <p:cNvPr id="39" name="Group 110">
              <a:extLst>
                <a:ext uri="{FF2B5EF4-FFF2-40B4-BE49-F238E27FC236}">
                  <a16:creationId xmlns:a16="http://schemas.microsoft.com/office/drawing/2014/main" id="{1A369AE7-5608-4824-B3FC-BD8B4E588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69242" y="5968355"/>
              <a:ext cx="139700" cy="139700"/>
              <a:chOff x="3216" y="2880"/>
              <a:chExt cx="88" cy="88"/>
            </a:xfrm>
          </p:grpSpPr>
          <p:sp>
            <p:nvSpPr>
              <p:cNvPr id="40" name="Freeform 111">
                <a:extLst>
                  <a:ext uri="{FF2B5EF4-FFF2-40B4-BE49-F238E27FC236}">
                    <a16:creationId xmlns:a16="http://schemas.microsoft.com/office/drawing/2014/main" id="{3D73A35F-30ED-4113-924C-AF1EF8691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112">
                <a:extLst>
                  <a:ext uri="{FF2B5EF4-FFF2-40B4-BE49-F238E27FC236}">
                    <a16:creationId xmlns:a16="http://schemas.microsoft.com/office/drawing/2014/main" id="{E1ACB077-16FC-4817-AF00-8D4330561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113">
                <a:extLst>
                  <a:ext uri="{FF2B5EF4-FFF2-40B4-BE49-F238E27FC236}">
                    <a16:creationId xmlns:a16="http://schemas.microsoft.com/office/drawing/2014/main" id="{337392E4-AD80-499A-B7B7-20134EA68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6">
              <a:extLst>
                <a:ext uri="{FF2B5EF4-FFF2-40B4-BE49-F238E27FC236}">
                  <a16:creationId xmlns:a16="http://schemas.microsoft.com/office/drawing/2014/main" id="{B2546108-7421-4A5F-B3F8-507D92AA9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4242" y="5054688"/>
              <a:ext cx="1905000" cy="45720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4">
              <a:extLst>
                <a:ext uri="{FF2B5EF4-FFF2-40B4-BE49-F238E27FC236}">
                  <a16:creationId xmlns:a16="http://schemas.microsoft.com/office/drawing/2014/main" id="{7CA3CB5F-F5BB-4191-AFA7-878B49DAC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5442" y="5605465"/>
              <a:ext cx="3671441" cy="439090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prstDash val="solid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58">
              <a:extLst>
                <a:ext uri="{FF2B5EF4-FFF2-40B4-BE49-F238E27FC236}">
                  <a16:creationId xmlns:a16="http://schemas.microsoft.com/office/drawing/2014/main" id="{28166704-B2DE-4762-8B90-5E484B51A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82607">
              <a:off x="6794416" y="5693061"/>
              <a:ext cx="64457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FF8585"/>
                  </a:solidFill>
                  <a:latin typeface="Tahoma" pitchFamily="34" charset="0"/>
                </a:rPr>
                <a:t>GO-E</a:t>
              </a:r>
            </a:p>
          </p:txBody>
        </p:sp>
        <p:grpSp>
          <p:nvGrpSpPr>
            <p:cNvPr id="46" name="Group 71">
              <a:extLst>
                <a:ext uri="{FF2B5EF4-FFF2-40B4-BE49-F238E27FC236}">
                  <a16:creationId xmlns:a16="http://schemas.microsoft.com/office/drawing/2014/main" id="{1A166A6C-D43B-40DA-AC95-C7A729EFFE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03042" y="3341043"/>
              <a:ext cx="139700" cy="139700"/>
              <a:chOff x="3216" y="1536"/>
              <a:chExt cx="88" cy="88"/>
            </a:xfrm>
          </p:grpSpPr>
          <p:sp>
            <p:nvSpPr>
              <p:cNvPr id="47" name="Freeform 72">
                <a:extLst>
                  <a:ext uri="{FF2B5EF4-FFF2-40B4-BE49-F238E27FC236}">
                    <a16:creationId xmlns:a16="http://schemas.microsoft.com/office/drawing/2014/main" id="{3EF36650-11C8-45D5-AC94-50F793443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73">
                <a:extLst>
                  <a:ext uri="{FF2B5EF4-FFF2-40B4-BE49-F238E27FC236}">
                    <a16:creationId xmlns:a16="http://schemas.microsoft.com/office/drawing/2014/main" id="{C8BA376A-AACB-480F-8970-B6EE4F837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4">
                <a:extLst>
                  <a:ext uri="{FF2B5EF4-FFF2-40B4-BE49-F238E27FC236}">
                    <a16:creationId xmlns:a16="http://schemas.microsoft.com/office/drawing/2014/main" id="{05E57B3E-8F9F-4A9A-A659-DCA1EEF32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71">
              <a:extLst>
                <a:ext uri="{FF2B5EF4-FFF2-40B4-BE49-F238E27FC236}">
                  <a16:creationId xmlns:a16="http://schemas.microsoft.com/office/drawing/2014/main" id="{01B7635E-55E1-4D07-896B-896909D3F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03042" y="2174230"/>
              <a:ext cx="139700" cy="139700"/>
              <a:chOff x="3216" y="1536"/>
              <a:chExt cx="88" cy="88"/>
            </a:xfrm>
          </p:grpSpPr>
          <p:sp>
            <p:nvSpPr>
              <p:cNvPr id="51" name="Freeform 72">
                <a:extLst>
                  <a:ext uri="{FF2B5EF4-FFF2-40B4-BE49-F238E27FC236}">
                    <a16:creationId xmlns:a16="http://schemas.microsoft.com/office/drawing/2014/main" id="{402B099E-978D-4D65-9DBD-9C2AF8B75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536"/>
                <a:ext cx="89" cy="89"/>
              </a:xfrm>
              <a:custGeom>
                <a:avLst/>
                <a:gdLst>
                  <a:gd name="T0" fmla="*/ 2 w 393"/>
                  <a:gd name="T1" fmla="*/ 0 h 394"/>
                  <a:gd name="T2" fmla="*/ 5 w 393"/>
                  <a:gd name="T3" fmla="*/ 2 h 394"/>
                  <a:gd name="T4" fmla="*/ 2 w 393"/>
                  <a:gd name="T5" fmla="*/ 5 h 394"/>
                  <a:gd name="T6" fmla="*/ 0 w 393"/>
                  <a:gd name="T7" fmla="*/ 2 h 394"/>
                  <a:gd name="T8" fmla="*/ 2 w 393"/>
                  <a:gd name="T9" fmla="*/ 0 h 394"/>
                  <a:gd name="T10" fmla="*/ 2 w 393"/>
                  <a:gd name="T11" fmla="*/ 0 h 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4"/>
                  <a:gd name="T20" fmla="*/ 393 w 393"/>
                  <a:gd name="T21" fmla="*/ 394 h 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4">
                    <a:moveTo>
                      <a:pt x="196" y="0"/>
                    </a:moveTo>
                    <a:cubicBezTo>
                      <a:pt x="307" y="0"/>
                      <a:pt x="392" y="85"/>
                      <a:pt x="392" y="197"/>
                    </a:cubicBezTo>
                    <a:cubicBezTo>
                      <a:pt x="392" y="308"/>
                      <a:pt x="307" y="393"/>
                      <a:pt x="196" y="393"/>
                    </a:cubicBezTo>
                    <a:cubicBezTo>
                      <a:pt x="84" y="393"/>
                      <a:pt x="0" y="308"/>
                      <a:pt x="0" y="197"/>
                    </a:cubicBezTo>
                    <a:cubicBezTo>
                      <a:pt x="0" y="85"/>
                      <a:pt x="84" y="0"/>
                      <a:pt x="196" y="0"/>
                    </a:cubicBezTo>
                  </a:path>
                </a:pathLst>
              </a:custGeom>
              <a:solidFill>
                <a:srgbClr val="00FF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73">
                <a:extLst>
                  <a:ext uri="{FF2B5EF4-FFF2-40B4-BE49-F238E27FC236}">
                    <a16:creationId xmlns:a16="http://schemas.microsoft.com/office/drawing/2014/main" id="{31044685-01F2-4EF3-8BCF-5E7EE4A13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1582"/>
                <a:ext cx="89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74">
                <a:extLst>
                  <a:ext uri="{FF2B5EF4-FFF2-40B4-BE49-F238E27FC236}">
                    <a16:creationId xmlns:a16="http://schemas.microsoft.com/office/drawing/2014/main" id="{7BD7BE57-E6BB-4B8F-B23B-7F809D993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536"/>
                <a:ext cx="1" cy="89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Line 61">
              <a:extLst>
                <a:ext uri="{FF2B5EF4-FFF2-40B4-BE49-F238E27FC236}">
                  <a16:creationId xmlns:a16="http://schemas.microsoft.com/office/drawing/2014/main" id="{48ECEB2A-6883-4CFC-8417-68EFAF1281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9242" y="2250430"/>
              <a:ext cx="3733800" cy="228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57">
              <a:extLst>
                <a:ext uri="{FF2B5EF4-FFF2-40B4-BE49-F238E27FC236}">
                  <a16:creationId xmlns:a16="http://schemas.microsoft.com/office/drawing/2014/main" id="{1C1BC7D0-BE97-489B-99E3-2C84A01A9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8908">
              <a:off x="7232087" y="2145391"/>
              <a:ext cx="95395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SnpData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56" name="Text Box 109">
              <a:extLst>
                <a:ext uri="{FF2B5EF4-FFF2-40B4-BE49-F238E27FC236}">
                  <a16:creationId xmlns:a16="http://schemas.microsoft.com/office/drawing/2014/main" id="{179119D8-6A40-40D1-B23F-3087476BF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8592" y="4251835"/>
              <a:ext cx="685800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I </a:t>
              </a:r>
              <a:r>
                <a:rPr lang="en-GB" sz="1400" b="1" dirty="0">
                  <a:solidFill>
                    <a:srgbClr val="00B0F0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00B0F0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S</a:t>
              </a:r>
              <a:endParaRPr lang="en-US" sz="1400" b="1" dirty="0">
                <a:solidFill>
                  <a:srgbClr val="00B0F0"/>
                </a:solidFill>
                <a:latin typeface="Tahoma" pitchFamily="34" charset="0"/>
              </a:endParaRPr>
            </a:p>
          </p:txBody>
        </p:sp>
        <p:sp>
          <p:nvSpPr>
            <p:cNvPr id="57" name="Line 61">
              <a:extLst>
                <a:ext uri="{FF2B5EF4-FFF2-40B4-BE49-F238E27FC236}">
                  <a16:creationId xmlns:a16="http://schemas.microsoft.com/office/drawing/2014/main" id="{E433CD29-0B4D-438D-AE6C-5B7D64DEF4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74242" y="2707630"/>
              <a:ext cx="1905000" cy="1752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B707DBEC-6925-4460-9A2A-34B7AF728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92246">
              <a:off x="9509650" y="2815665"/>
              <a:ext cx="793481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71AAFF"/>
                  </a:solidFill>
                  <a:latin typeface="Tahoma" pitchFamily="34" charset="0"/>
                </a:rPr>
                <a:t>GO-S</a:t>
              </a:r>
            </a:p>
          </p:txBody>
        </p:sp>
        <p:grpSp>
          <p:nvGrpSpPr>
            <p:cNvPr id="59" name="Group 110">
              <a:extLst>
                <a:ext uri="{FF2B5EF4-FFF2-40B4-BE49-F238E27FC236}">
                  <a16:creationId xmlns:a16="http://schemas.microsoft.com/office/drawing/2014/main" id="{0CB01485-94FE-4B5A-834B-B7BB29B5A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8042" y="4841230"/>
              <a:ext cx="139700" cy="139700"/>
              <a:chOff x="3216" y="2880"/>
              <a:chExt cx="88" cy="88"/>
            </a:xfrm>
          </p:grpSpPr>
          <p:sp>
            <p:nvSpPr>
              <p:cNvPr id="60" name="Freeform 111">
                <a:extLst>
                  <a:ext uri="{FF2B5EF4-FFF2-40B4-BE49-F238E27FC236}">
                    <a16:creationId xmlns:a16="http://schemas.microsoft.com/office/drawing/2014/main" id="{FEFADE46-2B57-47A8-B1B1-71DAD32D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112">
                <a:extLst>
                  <a:ext uri="{FF2B5EF4-FFF2-40B4-BE49-F238E27FC236}">
                    <a16:creationId xmlns:a16="http://schemas.microsoft.com/office/drawing/2014/main" id="{B3B90446-63BC-4EE4-B2E5-325847CBB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13">
                <a:extLst>
                  <a:ext uri="{FF2B5EF4-FFF2-40B4-BE49-F238E27FC236}">
                    <a16:creationId xmlns:a16="http://schemas.microsoft.com/office/drawing/2014/main" id="{4DB9E856-4D19-4DAB-9090-B461CA53D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Line 61">
              <a:extLst>
                <a:ext uri="{FF2B5EF4-FFF2-40B4-BE49-F238E27FC236}">
                  <a16:creationId xmlns:a16="http://schemas.microsoft.com/office/drawing/2014/main" id="{1EC7EA13-A34A-4BC8-BBA3-CAA89AAD7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9242" y="2456805"/>
              <a:ext cx="3733800" cy="1524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" name="Group 110">
              <a:extLst>
                <a:ext uri="{FF2B5EF4-FFF2-40B4-BE49-F238E27FC236}">
                  <a16:creationId xmlns:a16="http://schemas.microsoft.com/office/drawing/2014/main" id="{B1A5D555-166F-4B25-ADC0-FABC77E31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9230" y="5547669"/>
              <a:ext cx="139700" cy="139700"/>
              <a:chOff x="3216" y="2880"/>
              <a:chExt cx="88" cy="88"/>
            </a:xfrm>
          </p:grpSpPr>
          <p:sp>
            <p:nvSpPr>
              <p:cNvPr id="65" name="Freeform 111">
                <a:extLst>
                  <a:ext uri="{FF2B5EF4-FFF2-40B4-BE49-F238E27FC236}">
                    <a16:creationId xmlns:a16="http://schemas.microsoft.com/office/drawing/2014/main" id="{0ECC8813-B2BE-4C15-8367-232CD728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112">
                <a:extLst>
                  <a:ext uri="{FF2B5EF4-FFF2-40B4-BE49-F238E27FC236}">
                    <a16:creationId xmlns:a16="http://schemas.microsoft.com/office/drawing/2014/main" id="{5234AD71-6836-4E83-98D7-62CFCDB0A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113">
                <a:extLst>
                  <a:ext uri="{FF2B5EF4-FFF2-40B4-BE49-F238E27FC236}">
                    <a16:creationId xmlns:a16="http://schemas.microsoft.com/office/drawing/2014/main" id="{6691025B-D14F-4EEE-8E1B-524B6DC8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" name="Line 61">
              <a:extLst>
                <a:ext uri="{FF2B5EF4-FFF2-40B4-BE49-F238E27FC236}">
                  <a16:creationId xmlns:a16="http://schemas.microsoft.com/office/drawing/2014/main" id="{B6A13FD8-F608-484A-A87D-92FBD46E8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74242" y="2783830"/>
              <a:ext cx="1905000" cy="2133600"/>
            </a:xfrm>
            <a:prstGeom prst="line">
              <a:avLst/>
            </a:prstGeom>
            <a:noFill/>
            <a:ln w="2844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57">
              <a:extLst>
                <a:ext uri="{FF2B5EF4-FFF2-40B4-BE49-F238E27FC236}">
                  <a16:creationId xmlns:a16="http://schemas.microsoft.com/office/drawing/2014/main" id="{5FEC6554-722C-423C-8D36-FC14BCA04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4085">
              <a:off x="8733640" y="4244865"/>
              <a:ext cx="773431" cy="30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71AAFF"/>
                  </a:solidFill>
                  <a:latin typeface="Tahoma" pitchFamily="34" charset="0"/>
                </a:rPr>
                <a:t>Data</a:t>
              </a:r>
            </a:p>
          </p:txBody>
        </p:sp>
        <p:grpSp>
          <p:nvGrpSpPr>
            <p:cNvPr id="70" name="Group 110">
              <a:extLst>
                <a:ext uri="{FF2B5EF4-FFF2-40B4-BE49-F238E27FC236}">
                  <a16:creationId xmlns:a16="http://schemas.microsoft.com/office/drawing/2014/main" id="{82322AF1-99F9-4E70-9A5D-DC62701330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03042" y="2631430"/>
              <a:ext cx="139700" cy="139700"/>
              <a:chOff x="3216" y="2880"/>
              <a:chExt cx="88" cy="88"/>
            </a:xfrm>
          </p:grpSpPr>
          <p:sp>
            <p:nvSpPr>
              <p:cNvPr id="71" name="Freeform 111">
                <a:extLst>
                  <a:ext uri="{FF2B5EF4-FFF2-40B4-BE49-F238E27FC236}">
                    <a16:creationId xmlns:a16="http://schemas.microsoft.com/office/drawing/2014/main" id="{013A66B0-EB0C-425C-87C6-BBD150C03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89" cy="89"/>
              </a:xfrm>
              <a:custGeom>
                <a:avLst/>
                <a:gdLst>
                  <a:gd name="T0" fmla="*/ 2 w 393"/>
                  <a:gd name="T1" fmla="*/ 0 h 393"/>
                  <a:gd name="T2" fmla="*/ 5 w 393"/>
                  <a:gd name="T3" fmla="*/ 2 h 393"/>
                  <a:gd name="T4" fmla="*/ 2 w 393"/>
                  <a:gd name="T5" fmla="*/ 5 h 393"/>
                  <a:gd name="T6" fmla="*/ 0 w 393"/>
                  <a:gd name="T7" fmla="*/ 2 h 393"/>
                  <a:gd name="T8" fmla="*/ 2 w 393"/>
                  <a:gd name="T9" fmla="*/ 0 h 393"/>
                  <a:gd name="T10" fmla="*/ 2 w 393"/>
                  <a:gd name="T11" fmla="*/ 0 h 3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3"/>
                  <a:gd name="T19" fmla="*/ 0 h 393"/>
                  <a:gd name="T20" fmla="*/ 393 w 393"/>
                  <a:gd name="T21" fmla="*/ 393 h 3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3" h="393">
                    <a:moveTo>
                      <a:pt x="196" y="0"/>
                    </a:moveTo>
                    <a:cubicBezTo>
                      <a:pt x="307" y="0"/>
                      <a:pt x="392" y="84"/>
                      <a:pt x="392" y="196"/>
                    </a:cubicBezTo>
                    <a:cubicBezTo>
                      <a:pt x="392" y="307"/>
                      <a:pt x="307" y="392"/>
                      <a:pt x="196" y="392"/>
                    </a:cubicBezTo>
                    <a:cubicBezTo>
                      <a:pt x="84" y="392"/>
                      <a:pt x="0" y="307"/>
                      <a:pt x="0" y="196"/>
                    </a:cubicBezTo>
                    <a:cubicBezTo>
                      <a:pt x="0" y="84"/>
                      <a:pt x="84" y="0"/>
                      <a:pt x="196" y="0"/>
                    </a:cubicBezTo>
                  </a:path>
                </a:pathLst>
              </a:custGeom>
              <a:solidFill>
                <a:srgbClr val="FFCC00"/>
              </a:solidFill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112">
                <a:extLst>
                  <a:ext uri="{FF2B5EF4-FFF2-40B4-BE49-F238E27FC236}">
                    <a16:creationId xmlns:a16="http://schemas.microsoft.com/office/drawing/2014/main" id="{1BA30DF6-9886-4F8D-A061-54E79040DF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2893"/>
                <a:ext cx="64" cy="65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113">
                <a:extLst>
                  <a:ext uri="{FF2B5EF4-FFF2-40B4-BE49-F238E27FC236}">
                    <a16:creationId xmlns:a16="http://schemas.microsoft.com/office/drawing/2014/main" id="{B9DD1C6B-10A5-489F-9E0E-39283FF5F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9" y="2885"/>
                <a:ext cx="64" cy="78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Line 11">
              <a:extLst>
                <a:ext uri="{FF2B5EF4-FFF2-40B4-BE49-F238E27FC236}">
                  <a16:creationId xmlns:a16="http://schemas.microsoft.com/office/drawing/2014/main" id="{9521567F-7A83-41DA-8319-CCC76B489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99404" y="5538144"/>
              <a:ext cx="3693034" cy="153986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75">
              <a:extLst>
                <a:ext uri="{FF2B5EF4-FFF2-40B4-BE49-F238E27FC236}">
                  <a16:creationId xmlns:a16="http://schemas.microsoft.com/office/drawing/2014/main" id="{49E03132-83AB-46CA-947F-E08C9D9588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9650" y="5376662"/>
              <a:ext cx="612519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>
                  <a:solidFill>
                    <a:srgbClr val="FF8585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76" name="Text Box 57">
              <a:extLst>
                <a:ext uri="{FF2B5EF4-FFF2-40B4-BE49-F238E27FC236}">
                  <a16:creationId xmlns:a16="http://schemas.microsoft.com/office/drawing/2014/main" id="{ABEB73D0-9AE4-4266-AF02-BAF105B7D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9530" y="2302818"/>
              <a:ext cx="961973" cy="30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>
              <a:spAutoFit/>
            </a:bodyPr>
            <a:lstStyle/>
            <a:p>
              <a:pPr>
                <a:spcBef>
                  <a:spcPts val="25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 dirty="0" err="1">
                  <a:solidFill>
                    <a:srgbClr val="71AAFF"/>
                  </a:solidFill>
                  <a:latin typeface="Tahoma" pitchFamily="34" charset="0"/>
                </a:rPr>
                <a:t>RspIHitI</a:t>
              </a:r>
              <a:endParaRPr lang="en-GB" sz="1400" b="1" dirty="0">
                <a:solidFill>
                  <a:srgbClr val="71AAFF"/>
                </a:solidFill>
                <a:latin typeface="Tahoma" pitchFamily="34" charset="0"/>
              </a:endParaRPr>
            </a:p>
          </p:txBody>
        </p:sp>
        <p:sp>
          <p:nvSpPr>
            <p:cNvPr id="77" name="Line 87">
              <a:extLst>
                <a:ext uri="{FF2B5EF4-FFF2-40B4-BE49-F238E27FC236}">
                  <a16:creationId xmlns:a16="http://schemas.microsoft.com/office/drawing/2014/main" id="{8190F7DD-ABCB-49A2-9318-7901386DF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44318" y="2345631"/>
              <a:ext cx="920749" cy="227062"/>
            </a:xfrm>
            <a:prstGeom prst="line">
              <a:avLst/>
            </a:prstGeom>
            <a:noFill/>
            <a:ln w="19080">
              <a:solidFill>
                <a:srgbClr val="71AAFF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88">
              <a:extLst>
                <a:ext uri="{FF2B5EF4-FFF2-40B4-BE49-F238E27FC236}">
                  <a16:creationId xmlns:a16="http://schemas.microsoft.com/office/drawing/2014/main" id="{6A3B4603-2789-4627-883C-963C3C7B0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93511">
              <a:off x="10552625" y="2417290"/>
              <a:ext cx="685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160" tIns="46080" rIns="92160" bIns="46080">
              <a:spAutoFit/>
            </a:bodyPr>
            <a:lstStyle/>
            <a:p>
              <a:pPr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71AAFF"/>
                  </a:solidFill>
                  <a:latin typeface="Tahoma" pitchFamily="34" charset="0"/>
                </a:rPr>
                <a:t>DATA</a:t>
              </a:r>
            </a:p>
          </p:txBody>
        </p:sp>
        <p:sp>
          <p:nvSpPr>
            <p:cNvPr id="79" name="Line 89">
              <a:extLst>
                <a:ext uri="{FF2B5EF4-FFF2-40B4-BE49-F238E27FC236}">
                  <a16:creationId xmlns:a16="http://schemas.microsoft.com/office/drawing/2014/main" id="{CED87E47-B2F8-4A31-9DD7-0FE2CBE9A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17789" y="2260478"/>
              <a:ext cx="827087" cy="74090"/>
            </a:xfrm>
            <a:prstGeom prst="line">
              <a:avLst/>
            </a:prstGeom>
            <a:noFill/>
            <a:ln w="19080">
              <a:solidFill>
                <a:srgbClr val="71AA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86">
              <a:extLst>
                <a:ext uri="{FF2B5EF4-FFF2-40B4-BE49-F238E27FC236}">
                  <a16:creationId xmlns:a16="http://schemas.microsoft.com/office/drawing/2014/main" id="{2FF3535D-D809-4086-A1E2-4F69E6362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74480" y="2061347"/>
              <a:ext cx="531812" cy="27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r">
                <a:spcBef>
                  <a:spcPts val="200"/>
                </a:spcBef>
                <a:buClr>
                  <a:srgbClr val="0066FF"/>
                </a:buClr>
                <a:buFont typeface="Monotype Sorts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dirty="0">
                  <a:solidFill>
                    <a:srgbClr val="71AAFF"/>
                  </a:solidFill>
                  <a:latin typeface="Tahoma" pitchFamily="34" charset="0"/>
                </a:rPr>
                <a:t>MR</a:t>
              </a:r>
            </a:p>
          </p:txBody>
        </p:sp>
        <p:sp>
          <p:nvSpPr>
            <p:cNvPr id="81" name="Line 11">
              <a:extLst>
                <a:ext uri="{FF2B5EF4-FFF2-40B4-BE49-F238E27FC236}">
                  <a16:creationId xmlns:a16="http://schemas.microsoft.com/office/drawing/2014/main" id="{BB202BBD-0BBA-4A1A-A4C4-05152835C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6941" y="4015996"/>
              <a:ext cx="576259" cy="561805"/>
            </a:xfrm>
            <a:prstGeom prst="line">
              <a:avLst/>
            </a:prstGeom>
            <a:noFill/>
            <a:ln w="28440">
              <a:solidFill>
                <a:srgbClr val="FF8585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ular Callout 89">
              <a:extLst>
                <a:ext uri="{FF2B5EF4-FFF2-40B4-BE49-F238E27FC236}">
                  <a16:creationId xmlns:a16="http://schemas.microsoft.com/office/drawing/2014/main" id="{5D7E64A6-D3E5-41B5-9ABF-A5D93A50574B}"/>
                </a:ext>
              </a:extLst>
            </p:cNvPr>
            <p:cNvSpPr/>
            <p:nvPr/>
          </p:nvSpPr>
          <p:spPr>
            <a:xfrm>
              <a:off x="6436179" y="3333261"/>
              <a:ext cx="2068225" cy="420279"/>
            </a:xfrm>
            <a:prstGeom prst="wedgeRectCallout">
              <a:avLst>
                <a:gd name="adj1" fmla="val 67246"/>
                <a:gd name="adj2" fmla="val 9290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1B99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Snoop PUSH GO</a:t>
              </a:r>
            </a:p>
          </p:txBody>
        </p:sp>
        <p:sp>
          <p:nvSpPr>
            <p:cNvPr id="83" name="Text Box 109">
              <a:extLst>
                <a:ext uri="{FF2B5EF4-FFF2-40B4-BE49-F238E27FC236}">
                  <a16:creationId xmlns:a16="http://schemas.microsoft.com/office/drawing/2014/main" id="{38F1EB75-1F83-4EDE-AB8F-60BE835FB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9072" y="4839154"/>
              <a:ext cx="685800" cy="3079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S </a:t>
              </a:r>
              <a:r>
                <a:rPr lang="en-GB" sz="1400" b="1" dirty="0">
                  <a:solidFill>
                    <a:srgbClr val="00B0F0"/>
                  </a:solidFill>
                  <a:latin typeface="Wingdings" pitchFamily="2" charset="2"/>
                </a:rPr>
                <a:t></a:t>
              </a:r>
              <a:r>
                <a:rPr lang="en-GB" sz="1400" b="1" dirty="0">
                  <a:solidFill>
                    <a:srgbClr val="00B0F0"/>
                  </a:solidFill>
                  <a:latin typeface="Calibri" pitchFamily="34" charset="0"/>
                </a:rPr>
                <a:t> </a:t>
              </a:r>
              <a:r>
                <a:rPr lang="en-GB" sz="1400" b="1" dirty="0">
                  <a:solidFill>
                    <a:srgbClr val="00B0F0"/>
                  </a:solidFill>
                  <a:latin typeface="Tahoma" pitchFamily="34" charset="0"/>
                </a:rPr>
                <a:t>I</a:t>
              </a:r>
              <a:endParaRPr lang="en-US" sz="1400" b="1" dirty="0">
                <a:solidFill>
                  <a:srgbClr val="00B0F0"/>
                </a:solidFill>
                <a:latin typeface="Tahoma" pitchFamily="34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BB8D3CF-6077-472D-9488-A9AAD25B60DA}"/>
                </a:ext>
              </a:extLst>
            </p:cNvPr>
            <p:cNvGrpSpPr/>
            <p:nvPr/>
          </p:nvGrpSpPr>
          <p:grpSpPr>
            <a:xfrm>
              <a:off x="5799941" y="2072728"/>
              <a:ext cx="6125554" cy="3735387"/>
              <a:chOff x="3462779" y="1828800"/>
              <a:chExt cx="8554528" cy="3735387"/>
            </a:xfrm>
          </p:grpSpPr>
          <p:sp>
            <p:nvSpPr>
              <p:cNvPr id="85" name="Line 13">
                <a:extLst>
                  <a:ext uri="{FF2B5EF4-FFF2-40B4-BE49-F238E27FC236}">
                    <a16:creationId xmlns:a16="http://schemas.microsoft.com/office/drawing/2014/main" id="{1CC5D132-422F-465A-A777-CD100FCA7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18288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14">
                <a:extLst>
                  <a:ext uri="{FF2B5EF4-FFF2-40B4-BE49-F238E27FC236}">
                    <a16:creationId xmlns:a16="http://schemas.microsoft.com/office/drawing/2014/main" id="{5859DDC3-1312-4009-946F-647BFD271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23622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15">
                <a:extLst>
                  <a:ext uri="{FF2B5EF4-FFF2-40B4-BE49-F238E27FC236}">
                    <a16:creationId xmlns:a16="http://schemas.microsoft.com/office/drawing/2014/main" id="{5C81A741-9DEF-4BF7-A2FF-897CE766B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28956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16">
                <a:extLst>
                  <a:ext uri="{FF2B5EF4-FFF2-40B4-BE49-F238E27FC236}">
                    <a16:creationId xmlns:a16="http://schemas.microsoft.com/office/drawing/2014/main" id="{FFB26624-239B-40E9-B112-9AA821466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34290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38">
                <a:extLst>
                  <a:ext uri="{FF2B5EF4-FFF2-40B4-BE49-F238E27FC236}">
                    <a16:creationId xmlns:a16="http://schemas.microsoft.com/office/drawing/2014/main" id="{55538428-9F0A-4491-9F7F-CD47EF928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44958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39">
                <a:extLst>
                  <a:ext uri="{FF2B5EF4-FFF2-40B4-BE49-F238E27FC236}">
                    <a16:creationId xmlns:a16="http://schemas.microsoft.com/office/drawing/2014/main" id="{76B55F76-DBD7-47D3-841E-3C1E49A36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2206" y="39624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40">
                <a:extLst>
                  <a:ext uri="{FF2B5EF4-FFF2-40B4-BE49-F238E27FC236}">
                    <a16:creationId xmlns:a16="http://schemas.microsoft.com/office/drawing/2014/main" id="{357FCB91-7997-49C6-B75B-452D273E8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2779" y="5562600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41">
                <a:extLst>
                  <a:ext uri="{FF2B5EF4-FFF2-40B4-BE49-F238E27FC236}">
                    <a16:creationId xmlns:a16="http://schemas.microsoft.com/office/drawing/2014/main" id="{C90A5EDF-4B83-4C68-9E77-F275A3411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2907" y="5009642"/>
                <a:ext cx="8534400" cy="1587"/>
              </a:xfrm>
              <a:prstGeom prst="line">
                <a:avLst/>
              </a:prstGeom>
              <a:noFill/>
              <a:ln w="12600">
                <a:solidFill>
                  <a:schemeClr val="accent3">
                    <a:lumMod val="40000"/>
                    <a:lumOff val="6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7D667A4-1C23-4DF4-B5B4-375474FF0630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95" name="Date Placeholder 3">
            <a:extLst>
              <a:ext uri="{FF2B5EF4-FFF2-40B4-BE49-F238E27FC236}">
                <a16:creationId xmlns:a16="http://schemas.microsoft.com/office/drawing/2014/main" id="{93DA1929-EB34-40B7-ABBF-FA57F7A0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2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6261"/>
            <a:ext cx="10515600" cy="7136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dirty="0"/>
              <a:t>Emerging Architectures Based on</a:t>
            </a:r>
            <a:br>
              <a:rPr lang="en-US" sz="4200" dirty="0"/>
            </a:br>
            <a:r>
              <a:rPr lang="en-US" sz="4200" dirty="0"/>
              <a:t>Different Network Topologies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30DE2E0D-BD2E-47F0-859D-A663046F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67"/>
          <a:stretch/>
        </p:blipFill>
        <p:spPr>
          <a:xfrm>
            <a:off x="1194955" y="1584323"/>
            <a:ext cx="9802090" cy="3689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0B45E-D0AB-4EA1-88F5-F88BB5E7A04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0E21397-14E6-4F61-949E-3E0B87FE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7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10742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dirty="0"/>
              <a:t>Two-layered View:</a:t>
            </a:r>
            <a:br>
              <a:rPr lang="en-US" sz="4200" dirty="0"/>
            </a:br>
            <a:r>
              <a:rPr lang="en-US" sz="4200" dirty="0"/>
              <a:t>Fabric Components vs. Compute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838200" y="1664053"/>
            <a:ext cx="65997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Homogeneous vs. Heterogeneous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Homogeneous: Peer-to-peer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Heterogeneous: Host interface to Device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Host-to-accelerator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Host-to-storage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Host-to-memory</a:t>
            </a:r>
          </a:p>
          <a:p>
            <a:endParaRPr lang="en-US" sz="2400" dirty="0"/>
          </a:p>
          <a:p>
            <a:r>
              <a:rPr lang="en-US" sz="2400" dirty="0"/>
              <a:t>Natively Scale-up vs. Networked Scaled-out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Native Expansion </a:t>
            </a:r>
            <a:r>
              <a:rPr lang="en-US" sz="2000" dirty="0"/>
              <a:t>(CPUs, Accelerators, etc.)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Expansion via the Network </a:t>
            </a:r>
            <a:r>
              <a:rPr lang="en-US" sz="2000" dirty="0"/>
              <a:t>(Ethernet, InfiniBand, etc.)</a:t>
            </a:r>
            <a:endParaRPr lang="en-US" sz="2400" dirty="0"/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7F6836AC-4067-431D-8F55-7D51AAC7A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" t="23414" r="58982" b="19978"/>
          <a:stretch/>
        </p:blipFill>
        <p:spPr>
          <a:xfrm>
            <a:off x="7745758" y="3355356"/>
            <a:ext cx="3825240" cy="2659380"/>
          </a:xfrm>
          <a:prstGeom prst="rect">
            <a:avLst/>
          </a:prstGeom>
        </p:spPr>
      </p:pic>
      <p:pic>
        <p:nvPicPr>
          <p:cNvPr id="8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A6C6A157-81D2-4829-A55E-88760C348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96" t="28441" r="23533" b="23223"/>
          <a:stretch/>
        </p:blipFill>
        <p:spPr>
          <a:xfrm>
            <a:off x="9173163" y="667568"/>
            <a:ext cx="1379220" cy="2270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923321-B610-49F5-B5F2-5380897D2876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D81EC-91CB-4933-9B38-D1965EB2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4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011-E575-425C-8C26-735AEB93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06"/>
            <a:ext cx="10515600" cy="7136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Competing Interconnects have Emerged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719EF-4D89-43D8-BFC3-6B38D1F84B45}"/>
              </a:ext>
            </a:extLst>
          </p:cNvPr>
          <p:cNvSpPr txBox="1"/>
          <p:nvPr/>
        </p:nvSpPr>
        <p:spPr>
          <a:xfrm>
            <a:off x="1032733" y="1481173"/>
            <a:ext cx="103210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Interconnects 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CPU-centric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Accelerator-centric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Memory-centric</a:t>
            </a:r>
          </a:p>
          <a:p>
            <a:pPr marL="284163" lvl="1"/>
            <a:endParaRPr lang="en-US" sz="2000" dirty="0"/>
          </a:p>
          <a:p>
            <a:pPr marL="112713" indent="-285750">
              <a:buFont typeface="Arial" panose="020B0604020202020204" pitchFamily="34" charset="0"/>
              <a:buChar char="•"/>
            </a:pPr>
            <a:r>
              <a:rPr lang="en-US" sz="2400" dirty="0"/>
              <a:t>Data Movement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Coherent and Load/Store optimized for control plane</a:t>
            </a:r>
          </a:p>
          <a:p>
            <a:pPr marL="56991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Block-mode DMA/RDMA optimized for IO and data-plane throughput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Interconnect vs. Rack/Datacenter scope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B5310-98A5-4A44-A766-5F8A461959E3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650BAE-5362-4EDD-A764-29832B24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F249AF-A0EE-4A70-8F91-A9E4E3FEBEEE}"/>
              </a:ext>
            </a:extLst>
          </p:cNvPr>
          <p:cNvSpPr txBox="1">
            <a:spLocks/>
          </p:cNvSpPr>
          <p:nvPr/>
        </p:nvSpPr>
        <p:spPr>
          <a:xfrm>
            <a:off x="604092" y="680291"/>
            <a:ext cx="10983816" cy="549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799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dirty="0">
                <a:cs typeface="Calibri Light"/>
              </a:rPr>
              <a:t>The industry is converging on the non-CPU interconnect…. </a:t>
            </a:r>
          </a:p>
          <a:p>
            <a:pPr algn="ctr"/>
            <a:endParaRPr lang="en-US" dirty="0">
              <a:cs typeface="Calibri Light"/>
            </a:endParaRPr>
          </a:p>
          <a:p>
            <a:pPr algn="ctr"/>
            <a:r>
              <a:rPr lang="en-US" b="0" dirty="0">
                <a:cs typeface="Calibri Light"/>
              </a:rPr>
              <a:t>Focus on: </a:t>
            </a:r>
          </a:p>
          <a:p>
            <a:pPr algn="ctr"/>
            <a:r>
              <a:rPr lang="en-US" b="0" i="1" dirty="0">
                <a:cs typeface="Calibri Light"/>
              </a:rPr>
              <a:t>Compute Express Link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34AE-7468-40C1-B6CA-C30F645736DE}"/>
              </a:ext>
            </a:extLst>
          </p:cNvPr>
          <p:cNvSpPr txBox="1"/>
          <p:nvPr/>
        </p:nvSpPr>
        <p:spPr>
          <a:xfrm>
            <a:off x="3210406" y="6627168"/>
            <a:ext cx="577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 © 2020 CXL Consortium™ | All Rights Reserved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705B18-39F1-4AC8-89B7-66D06668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fld id="{80FA170F-8E05-4E2A-A7FF-17C3E33BF1B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4795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3D9E5C6895A54A83113E93770894A2" ma:contentTypeVersion="4" ma:contentTypeDescription="Create a new document." ma:contentTypeScope="" ma:versionID="fd66bc48f71ef574287f482a8f8f6003">
  <xsd:schema xmlns:xsd="http://www.w3.org/2001/XMLSchema" xmlns:xs="http://www.w3.org/2001/XMLSchema" xmlns:p="http://schemas.microsoft.com/office/2006/metadata/properties" xmlns:ns3="2ba6bfa9-8a04-4dbf-93dc-7fb1ddce8738" targetNamespace="http://schemas.microsoft.com/office/2006/metadata/properties" ma:root="true" ma:fieldsID="10c825e8c79c2d6739a1a51277040e1f" ns3:_="">
    <xsd:import namespace="2ba6bfa9-8a04-4dbf-93dc-7fb1ddce87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6bfa9-8a04-4dbf-93dc-7fb1ddce87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76EE71-D76A-4AA2-BEEF-38FB33EC37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AA766-9B18-4DDF-9573-1A7EEF12C70B}">
  <ds:schemaRefs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2ba6bfa9-8a04-4dbf-93dc-7fb1ddce873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147DA22-EE98-4353-82EB-5F9855DD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6bfa9-8a04-4dbf-93dc-7fb1ddce87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9813</TotalTime>
  <Words>3603</Words>
  <Application>Microsoft Office PowerPoint</Application>
  <PresentationFormat>Widescreen</PresentationFormat>
  <Paragraphs>1051</Paragraphs>
  <Slides>54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Calibri Light</vt:lpstr>
      <vt:lpstr>Courier New</vt:lpstr>
      <vt:lpstr>Intel Clear</vt:lpstr>
      <vt:lpstr>Intel Clear Pro</vt:lpstr>
      <vt:lpstr>Monotype Sorts</vt:lpstr>
      <vt:lpstr>Source Sans Pro</vt:lpstr>
      <vt:lpstr>Tahoma</vt:lpstr>
      <vt:lpstr>Wingdings</vt:lpstr>
      <vt:lpstr>1_Custom Design</vt:lpstr>
      <vt:lpstr>2_Custom Design</vt:lpstr>
      <vt:lpstr>Compute Express Link™ (CXL): Exploring Coherent Memory and Innovative Use Cases</vt:lpstr>
      <vt:lpstr>Compute Express Link™ (CXL) Overview</vt:lpstr>
      <vt:lpstr>Today’s Presenters </vt:lpstr>
      <vt:lpstr>Compute Express Link™ (CXL): Coherency Use Cases</vt:lpstr>
      <vt:lpstr>CXL Enables New Use-cases</vt:lpstr>
      <vt:lpstr>Emerging Architectures Based on Different Network Topologies</vt:lpstr>
      <vt:lpstr>Two-layered View: Fabric Components vs. Compute</vt:lpstr>
      <vt:lpstr>Competing Interconnects have Emerged</vt:lpstr>
      <vt:lpstr>PowerPoint Presentation</vt:lpstr>
      <vt:lpstr>Opportunities Enabled by CXL</vt:lpstr>
      <vt:lpstr>PowerPoint Presentation</vt:lpstr>
      <vt:lpstr>What is CXL?</vt:lpstr>
      <vt:lpstr>CXL Protocols</vt:lpstr>
      <vt:lpstr>Heterogeneous Computing, Revisited </vt:lpstr>
      <vt:lpstr>The Way It Is with PCIe Now:</vt:lpstr>
      <vt:lpstr>Representative CXL Usages</vt:lpstr>
      <vt:lpstr>Representative CXL Usages</vt:lpstr>
      <vt:lpstr>Representative CXL Usages</vt:lpstr>
      <vt:lpstr>Summary: Representative CXL Usages</vt:lpstr>
      <vt:lpstr>CXL Coherency Intro</vt:lpstr>
      <vt:lpstr>Goals / Topics</vt:lpstr>
      <vt:lpstr>CXL Uses 3 Protocols</vt:lpstr>
      <vt:lpstr>Caching Overview</vt:lpstr>
      <vt:lpstr>Example CPU Cache Hierarchy with CXL</vt:lpstr>
      <vt:lpstr>Cache Consistency</vt:lpstr>
      <vt:lpstr>Cache Coherence Protocol</vt:lpstr>
      <vt:lpstr>How are Peer Caches Managed?</vt:lpstr>
      <vt:lpstr>MESI Transitions in CXL</vt:lpstr>
      <vt:lpstr>Read Flow</vt:lpstr>
      <vt:lpstr>Read Flow</vt:lpstr>
      <vt:lpstr>Mapping Flow Back to CPU Hierarchy</vt:lpstr>
      <vt:lpstr>Mapping Flow Back to CPU Hierarchy</vt:lpstr>
      <vt:lpstr>Mapping Flow Back to CPU Hierarchy</vt:lpstr>
      <vt:lpstr>Example #2: Write</vt:lpstr>
      <vt:lpstr>Example #2: Write</vt:lpstr>
      <vt:lpstr>Example #2: Write</vt:lpstr>
      <vt:lpstr>Example #2: Write</vt:lpstr>
      <vt:lpstr>Coherence Summary How does coherency help a CXL Device?</vt:lpstr>
      <vt:lpstr>About the CXL Consortium™ </vt:lpstr>
      <vt:lpstr>CXL Consortium Overview</vt:lpstr>
      <vt:lpstr> Join Today!  www.computeexpresslink.org/join  Follow Us on Social Media     </vt:lpstr>
      <vt:lpstr>Thank You</vt:lpstr>
      <vt:lpstr>Audience Q&amp;A</vt:lpstr>
      <vt:lpstr>PowerPoint Presentation</vt:lpstr>
      <vt:lpstr>Emerging CXL (Compute Express Link)</vt:lpstr>
      <vt:lpstr>CXL Stack – Designed for Low Latency</vt:lpstr>
      <vt:lpstr>CXL’s Protocol Asymmetry</vt:lpstr>
      <vt:lpstr>CXL’s Coherence Bias</vt:lpstr>
      <vt:lpstr>CXL Summary</vt:lpstr>
      <vt:lpstr>PowerPoint Presentation</vt:lpstr>
      <vt:lpstr>Technical WG Scopes</vt:lpstr>
      <vt:lpstr>Backup</vt:lpstr>
      <vt:lpstr>Conflict Resolution</vt:lpstr>
      <vt:lpstr>CXL Conflict Resolution Rule(s)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 Deck 2019</dc:title>
  <dc:creator>Kelsey Anderson</dc:creator>
  <cp:lastModifiedBy>Elza Wong</cp:lastModifiedBy>
  <cp:revision>185</cp:revision>
  <dcterms:created xsi:type="dcterms:W3CDTF">2019-03-05T17:35:56Z</dcterms:created>
  <dcterms:modified xsi:type="dcterms:W3CDTF">2020-03-12T14:39:11Z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0x010100D83D9E5C6895A54A83113E93770894A2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gward@microsoft.com</vt:lpwstr>
  </property>
  <property fmtid="{D5CDD505-2E9C-101B-9397-08002B2CF9AE}" pid="6" name="MSIP_Label_f42aa342-8706-4288-bd11-ebb85995028c_SetDate">
    <vt:lpwstr>2019-09-05T22:58:28.8137370Z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9b2a6da1-49e1-4dcb-aeaf-08baee82a1e0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